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ppt/charts/chart22.xml" ContentType="application/vnd.openxmlformats-officedocument.drawingml.chart+xml"/>
  <Override PartName="/ppt/drawings/drawing20.xml" ContentType="application/vnd.openxmlformats-officedocument.drawingml.chartshapes+xml"/>
  <Override PartName="/ppt/charts/chart23.xml" ContentType="application/vnd.openxmlformats-officedocument.drawingml.chart+xml"/>
  <Override PartName="/ppt/drawings/drawing21.xml" ContentType="application/vnd.openxmlformats-officedocument.drawingml.chartshapes+xml"/>
  <Override PartName="/ppt/charts/chart24.xml" ContentType="application/vnd.openxmlformats-officedocument.drawingml.chart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8" r:id="rId2"/>
    <p:sldId id="408" r:id="rId3"/>
    <p:sldId id="448" r:id="rId4"/>
    <p:sldId id="449" r:id="rId5"/>
    <p:sldId id="446" r:id="rId6"/>
    <p:sldId id="454" r:id="rId7"/>
    <p:sldId id="455" r:id="rId8"/>
    <p:sldId id="456" r:id="rId9"/>
    <p:sldId id="477" r:id="rId10"/>
    <p:sldId id="460" r:id="rId11"/>
    <p:sldId id="457" r:id="rId12"/>
    <p:sldId id="480" r:id="rId13"/>
    <p:sldId id="463" r:id="rId14"/>
    <p:sldId id="464" r:id="rId15"/>
    <p:sldId id="465" r:id="rId16"/>
    <p:sldId id="481" r:id="rId17"/>
    <p:sldId id="467" r:id="rId18"/>
    <p:sldId id="468" r:id="rId19"/>
    <p:sldId id="469" r:id="rId20"/>
    <p:sldId id="470" r:id="rId21"/>
    <p:sldId id="471" r:id="rId22"/>
    <p:sldId id="474" r:id="rId23"/>
    <p:sldId id="475" r:id="rId24"/>
    <p:sldId id="482" r:id="rId25"/>
    <p:sldId id="521" r:id="rId26"/>
    <p:sldId id="509" r:id="rId27"/>
    <p:sldId id="516" r:id="rId28"/>
    <p:sldId id="517" r:id="rId29"/>
    <p:sldId id="486" r:id="rId30"/>
    <p:sldId id="47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prava" id="{79D8E4C5-CFE1-46CE-9AD3-A0A8DD3698C7}">
          <p14:sldIdLst>
            <p14:sldId id="428"/>
            <p14:sldId id="408"/>
            <p14:sldId id="448"/>
            <p14:sldId id="449"/>
            <p14:sldId id="446"/>
            <p14:sldId id="454"/>
            <p14:sldId id="455"/>
            <p14:sldId id="456"/>
            <p14:sldId id="477"/>
            <p14:sldId id="460"/>
            <p14:sldId id="457"/>
            <p14:sldId id="480"/>
            <p14:sldId id="463"/>
            <p14:sldId id="464"/>
            <p14:sldId id="465"/>
            <p14:sldId id="481"/>
            <p14:sldId id="467"/>
            <p14:sldId id="468"/>
            <p14:sldId id="469"/>
            <p14:sldId id="470"/>
            <p14:sldId id="471"/>
            <p14:sldId id="474"/>
            <p14:sldId id="475"/>
            <p14:sldId id="482"/>
            <p14:sldId id="521"/>
            <p14:sldId id="509"/>
            <p14:sldId id="516"/>
            <p14:sldId id="517"/>
            <p14:sldId id="486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4004">
          <p15:clr>
            <a:srgbClr val="A4A3A4"/>
          </p15:clr>
        </p15:guide>
        <p15:guide id="5" orient="horz" pos="1605">
          <p15:clr>
            <a:srgbClr val="A4A3A4"/>
          </p15:clr>
        </p15:guide>
        <p15:guide id="6" orient="horz" pos="2977">
          <p15:clr>
            <a:srgbClr val="A4A3A4"/>
          </p15:clr>
        </p15:guide>
        <p15:guide id="7" pos="3713">
          <p15:clr>
            <a:srgbClr val="A4A3A4"/>
          </p15:clr>
        </p15:guide>
        <p15:guide id="8" pos="44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ýmová Renata" initials="TR" lastIdx="3" clrIdx="0">
    <p:extLst>
      <p:ext uri="{19B8F6BF-5375-455C-9EA6-DF929625EA0E}">
        <p15:presenceInfo xmlns:p15="http://schemas.microsoft.com/office/powerpoint/2012/main" userId="S-1-5-21-75052901-615651656-2079600828-19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5A6"/>
    <a:srgbClr val="E41F25"/>
    <a:srgbClr val="2D2556"/>
    <a:srgbClr val="97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4" autoAdjust="0"/>
    <p:restoredTop sz="94629" autoAdjust="0"/>
  </p:normalViewPr>
  <p:slideViewPr>
    <p:cSldViewPr snapToGrid="0" showGuides="1">
      <p:cViewPr varScale="1">
        <p:scale>
          <a:sx n="120" d="100"/>
          <a:sy n="120" d="100"/>
        </p:scale>
        <p:origin x="654" y="96"/>
      </p:cViewPr>
      <p:guideLst>
        <p:guide pos="529"/>
        <p:guide orient="horz" pos="2160"/>
        <p:guide orient="horz" pos="4004"/>
        <p:guide orient="horz" pos="1605"/>
        <p:guide orient="horz" pos="2977"/>
        <p:guide pos="3713"/>
        <p:guide pos="44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List_aplikac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List_aplikace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List_aplikace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List_aplikace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List_aplikace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List_aplikace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List_aplikace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List_aplikace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List_aplikace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List_aplikace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List_aplikace_Microsoft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List_aplikace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List_aplikace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List_aplikace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List_aplikace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List_aplikace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List_aplikace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List_aplikac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622356029025785"/>
          <c:y val="0"/>
          <c:w val="0.68303122485192702"/>
          <c:h val="0.89538959973753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91-4516-9EAF-CA4DFEC874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91-4516-9EAF-CA4DFEC874D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91-4516-9EAF-CA4DFEC874D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7F91-4516-9EAF-CA4DFEC874D4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7F91-4516-9EAF-CA4DFEC874D4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7F91-4516-9EAF-CA4DFEC874D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F91-4516-9EAF-CA4DFEC874D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F91-4516-9EAF-CA4DFEC874D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F91-4516-9EAF-CA4DFEC874D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F91-4516-9EAF-CA4DFEC874D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Sheet1!$A$2:$B$12</c:f>
              <c:multiLvlStrCache>
                <c:ptCount val="11"/>
                <c:lvl>
                  <c:pt idx="0">
                    <c:v>Muž</c:v>
                  </c:pt>
                  <c:pt idx="1">
                    <c:v>Žena</c:v>
                  </c:pt>
                  <c:pt idx="3">
                    <c:v>18-29 let</c:v>
                  </c:pt>
                  <c:pt idx="4">
                    <c:v>30-44 let</c:v>
                  </c:pt>
                  <c:pt idx="5">
                    <c:v>45-59 let</c:v>
                  </c:pt>
                  <c:pt idx="6">
                    <c:v>60 a více</c:v>
                  </c:pt>
                  <c:pt idx="8">
                    <c:v>ZŠ / Vyučen / SŠ bez maturity</c:v>
                  </c:pt>
                  <c:pt idx="9">
                    <c:v>SŠ s maturitou</c:v>
                  </c:pt>
                  <c:pt idx="10">
                    <c:v>VŠ</c:v>
                  </c:pt>
                </c:lvl>
                <c:lvl>
                  <c:pt idx="0">
                    <c:v>Pohlaví</c:v>
                  </c:pt>
                  <c:pt idx="2">
                    <c:v> </c:v>
                  </c:pt>
                  <c:pt idx="3">
                    <c:v>Věk</c:v>
                  </c:pt>
                  <c:pt idx="7">
                    <c:v> </c:v>
                  </c:pt>
                  <c:pt idx="8">
                    <c:v>Vzdělání</c:v>
                  </c:pt>
                </c:lvl>
              </c:multiLvlStrCache>
            </c:multiLvl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48.540000000000106</c:v>
                </c:pt>
                <c:pt idx="1">
                  <c:v>51.45999999999988</c:v>
                </c:pt>
                <c:pt idx="3">
                  <c:v>17.190021195314596</c:v>
                </c:pt>
                <c:pt idx="4">
                  <c:v>28.87997460366303</c:v>
                </c:pt>
                <c:pt idx="5">
                  <c:v>23.50004071815836</c:v>
                </c:pt>
                <c:pt idx="6">
                  <c:v>30.42996348286416</c:v>
                </c:pt>
                <c:pt idx="8">
                  <c:v>44.90022221794078</c:v>
                </c:pt>
                <c:pt idx="9">
                  <c:v>35.199837348957722</c:v>
                </c:pt>
                <c:pt idx="10">
                  <c:v>19.899940433101516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930-9BDE-E71A20021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8505216"/>
        <c:axId val="138507008"/>
      </c:barChart>
      <c:catAx>
        <c:axId val="1385052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8507008"/>
        <c:crosses val="autoZero"/>
        <c:auto val="1"/>
        <c:lblAlgn val="ctr"/>
        <c:lblOffset val="300"/>
        <c:noMultiLvlLbl val="0"/>
      </c:catAx>
      <c:valAx>
        <c:axId val="13850700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38505216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cs-CZ" sz="1200" u="sng" dirty="0" smtClean="0"/>
              <a:t>Rozhlasové</a:t>
            </a:r>
            <a:r>
              <a:rPr lang="cs-CZ" sz="1200" u="sng" baseline="0" dirty="0" smtClean="0"/>
              <a:t> poplatky</a:t>
            </a:r>
            <a:endParaRPr lang="cs-CZ" sz="1200" u="sng" dirty="0"/>
          </a:p>
        </c:rich>
      </c:tx>
      <c:layout>
        <c:manualLayout>
          <c:xMode val="edge"/>
          <c:yMode val="edge"/>
          <c:x val="0.64359558007416806"/>
          <c:y val="1.55743024010382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3038109474395474"/>
          <c:y val="0.10382868267358858"/>
          <c:w val="0.24154754090182989"/>
          <c:h val="0.766403041281098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5C-4534-83E6-AC4ADD0CB72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5C-4534-83E6-AC4ADD0CB72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5C-4534-83E6-AC4ADD0CB72E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355C-4534-83E6-AC4ADD0CB72E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List1!$A$1:$A$16</c:f>
              <c:strCache>
                <c:ptCount val="16"/>
                <c:pt idx="0">
                  <c:v>Méně než 10 Kč</c:v>
                </c:pt>
                <c:pt idx="1">
                  <c:v>10 Kč</c:v>
                </c:pt>
                <c:pt idx="2">
                  <c:v>15 Kč</c:v>
                </c:pt>
                <c:pt idx="3">
                  <c:v>20 Kč</c:v>
                </c:pt>
                <c:pt idx="4">
                  <c:v>25 Kč</c:v>
                </c:pt>
                <c:pt idx="5">
                  <c:v>30 Kč</c:v>
                </c:pt>
                <c:pt idx="6">
                  <c:v>35 Kč</c:v>
                </c:pt>
                <c:pt idx="7">
                  <c:v>45 Kč</c:v>
                </c:pt>
                <c:pt idx="8">
                  <c:v>55 Kč</c:v>
                </c:pt>
                <c:pt idx="9">
                  <c:v>60 Kč</c:v>
                </c:pt>
                <c:pt idx="10">
                  <c:v>70 Kč</c:v>
                </c:pt>
                <c:pt idx="11">
                  <c:v>80 Kč</c:v>
                </c:pt>
                <c:pt idx="12">
                  <c:v>90 Kč</c:v>
                </c:pt>
                <c:pt idx="13">
                  <c:v>100 Kč</c:v>
                </c:pt>
                <c:pt idx="14">
                  <c:v>Víc než 100 Kč</c:v>
                </c:pt>
                <c:pt idx="15">
                  <c:v>Nevím</c:v>
                </c:pt>
              </c:strCache>
            </c:strRef>
          </c:cat>
          <c:val>
            <c:numRef>
              <c:f>List1!$B$1:$B$16</c:f>
              <c:numCache>
                <c:formatCode>General</c:formatCode>
                <c:ptCount val="16"/>
                <c:pt idx="0">
                  <c:v>0.3</c:v>
                </c:pt>
                <c:pt idx="1">
                  <c:v>0.1</c:v>
                </c:pt>
                <c:pt idx="2">
                  <c:v>0.2</c:v>
                </c:pt>
                <c:pt idx="3">
                  <c:v>1.5</c:v>
                </c:pt>
                <c:pt idx="4">
                  <c:v>2</c:v>
                </c:pt>
                <c:pt idx="5">
                  <c:v>4.2</c:v>
                </c:pt>
                <c:pt idx="6">
                  <c:v>9.1999999999999993</c:v>
                </c:pt>
                <c:pt idx="7">
                  <c:v>51</c:v>
                </c:pt>
                <c:pt idx="8">
                  <c:v>6.4</c:v>
                </c:pt>
                <c:pt idx="9">
                  <c:v>2.2000000000000002</c:v>
                </c:pt>
                <c:pt idx="10">
                  <c:v>5.4</c:v>
                </c:pt>
                <c:pt idx="11">
                  <c:v>2.9</c:v>
                </c:pt>
                <c:pt idx="12">
                  <c:v>1.9</c:v>
                </c:pt>
                <c:pt idx="13">
                  <c:v>1.4</c:v>
                </c:pt>
                <c:pt idx="14">
                  <c:v>2.2999999999999998</c:v>
                </c:pt>
                <c:pt idx="15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1-457A-BEDD-0D29F99E5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1691904"/>
        <c:axId val="141714176"/>
      </c:barChart>
      <c:catAx>
        <c:axId val="141691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41714176"/>
        <c:crosses val="autoZero"/>
        <c:auto val="1"/>
        <c:lblAlgn val="ctr"/>
        <c:lblOffset val="100"/>
        <c:tickLblSkip val="1"/>
        <c:noMultiLvlLbl val="0"/>
      </c:catAx>
      <c:valAx>
        <c:axId val="141714176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41691904"/>
        <c:crosses val="max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cs-CZ" sz="1200" b="1" i="0" u="sng" baseline="0" dirty="0" smtClean="0">
                <a:effectLst/>
              </a:rPr>
              <a:t>Televizní poplatky</a:t>
            </a:r>
            <a:endParaRPr lang="cs-CZ" sz="1200" u="sng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3881626939066509"/>
          <c:y val="0.10382868267358858"/>
          <c:w val="0.53311226814418555"/>
          <c:h val="0.766403041281098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21-423D-89D5-0E0C39D65AC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21-423D-89D5-0E0C39D65ACE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F21-423D-89D5-0E0C39D65ACE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List1!$A$1:$A$15</c:f>
              <c:strCache>
                <c:ptCount val="15"/>
                <c:pt idx="0">
                  <c:v>Méně než 100 Kč</c:v>
                </c:pt>
                <c:pt idx="1">
                  <c:v>100 Kč</c:v>
                </c:pt>
                <c:pt idx="2">
                  <c:v>110 Kč</c:v>
                </c:pt>
                <c:pt idx="3">
                  <c:v>120 Kč</c:v>
                </c:pt>
                <c:pt idx="4">
                  <c:v>130 Kč</c:v>
                </c:pt>
                <c:pt idx="5">
                  <c:v>135 Kč</c:v>
                </c:pt>
                <c:pt idx="6">
                  <c:v>140 Kč</c:v>
                </c:pt>
                <c:pt idx="7">
                  <c:v>150 Kč</c:v>
                </c:pt>
                <c:pt idx="8">
                  <c:v>160 Kč</c:v>
                </c:pt>
                <c:pt idx="9">
                  <c:v>170 Kč</c:v>
                </c:pt>
                <c:pt idx="10">
                  <c:v>180 Kč</c:v>
                </c:pt>
                <c:pt idx="11">
                  <c:v>190 Kč</c:v>
                </c:pt>
                <c:pt idx="12">
                  <c:v>200 Kč</c:v>
                </c:pt>
                <c:pt idx="13">
                  <c:v>Víc než 200 Kč</c:v>
                </c:pt>
                <c:pt idx="14">
                  <c:v>Nevím</c:v>
                </c:pt>
              </c:strCache>
            </c:strRef>
          </c:cat>
          <c:val>
            <c:numRef>
              <c:f>List1!$B$1:$B$15</c:f>
              <c:numCache>
                <c:formatCode>General</c:formatCode>
                <c:ptCount val="15"/>
                <c:pt idx="0">
                  <c:v>3.6</c:v>
                </c:pt>
                <c:pt idx="1">
                  <c:v>3.9</c:v>
                </c:pt>
                <c:pt idx="2">
                  <c:v>1.7</c:v>
                </c:pt>
                <c:pt idx="3">
                  <c:v>4.9000000000000004</c:v>
                </c:pt>
                <c:pt idx="4">
                  <c:v>6.2</c:v>
                </c:pt>
                <c:pt idx="5">
                  <c:v>47.5</c:v>
                </c:pt>
                <c:pt idx="6">
                  <c:v>13</c:v>
                </c:pt>
                <c:pt idx="7">
                  <c:v>9.9</c:v>
                </c:pt>
                <c:pt idx="8">
                  <c:v>0.7</c:v>
                </c:pt>
                <c:pt idx="9">
                  <c:v>1.8</c:v>
                </c:pt>
                <c:pt idx="10">
                  <c:v>2.2000000000000002</c:v>
                </c:pt>
                <c:pt idx="11">
                  <c:v>0.3</c:v>
                </c:pt>
                <c:pt idx="12">
                  <c:v>0.9</c:v>
                </c:pt>
                <c:pt idx="13">
                  <c:v>1.7</c:v>
                </c:pt>
                <c:pt idx="1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1-457A-BEDD-0D29F99E5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1779328"/>
        <c:axId val="141780864"/>
      </c:barChart>
      <c:catAx>
        <c:axId val="1417793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41780864"/>
        <c:crosses val="autoZero"/>
        <c:auto val="1"/>
        <c:lblAlgn val="ctr"/>
        <c:lblOffset val="100"/>
        <c:tickLblSkip val="1"/>
        <c:noMultiLvlLbl val="0"/>
      </c:catAx>
      <c:valAx>
        <c:axId val="141780864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41779328"/>
        <c:crosses val="max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6631998408993"/>
          <c:y val="0.22397819660961377"/>
          <c:w val="0.65157399291412244"/>
          <c:h val="0.45317670684788341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plosion val="12"/>
            <c:extLst>
              <c:ext xmlns:c16="http://schemas.microsoft.com/office/drawing/2014/chart" uri="{C3380CC4-5D6E-409C-BE32-E72D297353CC}">
                <c16:uniqueId val="{00000000-887B-4D3F-966D-E73AB53DC64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87B-4D3F-966D-E73AB53DC64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87B-4D3F-966D-E73AB53DC64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87B-4D3F-966D-E73AB53DC644}"/>
              </c:ext>
            </c:extLst>
          </c:dPt>
          <c:dLbls>
            <c:dLbl>
              <c:idx val="0"/>
              <c:layout>
                <c:manualLayout>
                  <c:x val="0"/>
                  <c:y val="-0.208197787898503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7B-4D3F-966D-E73AB53DC644}"/>
                </c:ext>
              </c:extLst>
            </c:dLbl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List1!$A$1:$A$2</c:f>
              <c:strCache>
                <c:ptCount val="2"/>
                <c:pt idx="0">
                  <c:v>Zná měsíční výši</c:v>
                </c:pt>
                <c:pt idx="1">
                  <c:v>Nezná měsíční výši</c:v>
                </c:pt>
              </c:strCache>
            </c:strRef>
          </c:cat>
          <c:val>
            <c:numRef>
              <c:f>List1!$B$1:$B$2</c:f>
              <c:numCache>
                <c:formatCode>General</c:formatCode>
                <c:ptCount val="2"/>
                <c:pt idx="0">
                  <c:v>45.9</c:v>
                </c:pt>
                <c:pt idx="1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7B-4D3F-966D-E73AB53DC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71191089649524"/>
          <c:y val="0.29837856510132327"/>
          <c:w val="0.58111930732348227"/>
          <c:h val="0.44031214616650288"/>
        </c:manualLayout>
      </c:layout>
      <c:pieChart>
        <c:varyColors val="1"/>
        <c:ser>
          <c:idx val="0"/>
          <c:order val="0"/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AEA-4803-8DC4-8E70321DCC54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AEA-4803-8DC4-8E70321DCC54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AEA-4803-8DC4-8E70321DCC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F8B-49DC-BAEB-8E1016EF0FE8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List1!$A$1:$A$5</c:f>
              <c:strCache>
                <c:ptCount val="5"/>
                <c:pt idx="0">
                  <c:v>Neúměrně nízkou</c:v>
                </c:pt>
                <c:pt idx="1">
                  <c:v>Spíše nízkou</c:v>
                </c:pt>
                <c:pt idx="2">
                  <c:v>Dostačující</c:v>
                </c:pt>
                <c:pt idx="3">
                  <c:v>Spíše vysokou</c:v>
                </c:pt>
                <c:pt idx="4">
                  <c:v>Neúměrně vysokou</c:v>
                </c:pt>
              </c:strCache>
            </c:strRef>
          </c:cat>
          <c:val>
            <c:numRef>
              <c:f>List1!$B$1:$B$5</c:f>
              <c:numCache>
                <c:formatCode>###0.0</c:formatCode>
                <c:ptCount val="5"/>
                <c:pt idx="0">
                  <c:v>2.5</c:v>
                </c:pt>
                <c:pt idx="1">
                  <c:v>16.899999999999999</c:v>
                </c:pt>
                <c:pt idx="2">
                  <c:v>61.3</c:v>
                </c:pt>
                <c:pt idx="3">
                  <c:v>12.3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EA-4803-8DC4-8E70321DC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6626998633366"/>
          <c:y val="0.29358872231614608"/>
          <c:w val="0.60987857757481345"/>
          <c:h val="0.44028594536392379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2CF-454E-B4E6-E2D2817325D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A2-4C03-835D-FA31EACA482D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A2-4C03-835D-FA31EACA482D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EA2-4C03-835D-FA31EACA48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2CF-454E-B4E6-E2D2817325D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List1!$A$1:$A$5</c:f>
              <c:strCache>
                <c:ptCount val="5"/>
                <c:pt idx="0">
                  <c:v>Neúměrně nízkou</c:v>
                </c:pt>
                <c:pt idx="1">
                  <c:v>Spíše nízkou</c:v>
                </c:pt>
                <c:pt idx="2">
                  <c:v>Dostačující</c:v>
                </c:pt>
                <c:pt idx="3">
                  <c:v>Spíše vysokou</c:v>
                </c:pt>
                <c:pt idx="4">
                  <c:v>Neúměrně vysokou</c:v>
                </c:pt>
              </c:strCache>
            </c:strRef>
          </c:cat>
          <c:val>
            <c:numRef>
              <c:f>List1!$B$1:$B$5</c:f>
              <c:numCache>
                <c:formatCode>###0.0</c:formatCode>
                <c:ptCount val="5"/>
                <c:pt idx="0">
                  <c:v>4.2</c:v>
                </c:pt>
                <c:pt idx="1">
                  <c:v>22</c:v>
                </c:pt>
                <c:pt idx="2">
                  <c:v>57.8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A2-4C03-835D-FA31EACA4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65069500841542"/>
          <c:y val="0.1038287038948436"/>
          <c:w val="0.46428461016363981"/>
          <c:h val="0.753424405550012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souhlasím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V celé řadě evropských zemí jsou nezávislost a vysílání veřejnoprávních médií zajišťovány koncesionářskými poplatky a mělo by to tak zůstat i u nás.</c:v>
                </c:pt>
                <c:pt idx="1">
                  <c:v>Koncesionářské poplatky umožňují vznik takových pořadů, které by v komerčním prostředí nikdy nevznikly (dokumenty, dětská tvorba, pořady pro seniory, pokrytí menšinových sportů, kvalitní filmy apod.).</c:v>
                </c:pt>
                <c:pt idx="2">
                  <c:v>Pokud se v programu České televize a Českého rozhlasu výrazně navýší objem reklamy, budu to vnímat jako citlivé narušení stávající kvality vysílání</c:v>
                </c:pt>
                <c:pt idx="3">
                  <c:v>Drobné navýšení koncesionářských poplatků by nemělo žádný vliv na naše rodinné výdaje.</c:v>
                </c:pt>
                <c:pt idx="4">
                  <c:v>Navýšení koncesionářských měsíčních poplatků o 15 Kč pro Českou televizi a 5 Kč pro Český rozhlas by odpovídalo rozšiřující se nabídce programů</c:v>
                </c:pt>
              </c:strCache>
            </c:strRef>
          </c:cat>
          <c:val>
            <c:numRef>
              <c:f>List1!$B$2:$B$6</c:f>
              <c:numCache>
                <c:formatCode>###0.0</c:formatCode>
                <c:ptCount val="5"/>
                <c:pt idx="0">
                  <c:v>38.200000000000003</c:v>
                </c:pt>
                <c:pt idx="1">
                  <c:v>32.799999999999997</c:v>
                </c:pt>
                <c:pt idx="2">
                  <c:v>43.8</c:v>
                </c:pt>
                <c:pt idx="3">
                  <c:v>37.6</c:v>
                </c:pt>
                <c:pt idx="4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V celé řadě evropských zemí jsou nezávislost a vysílání veřejnoprávních médií zajišťovány koncesionářskými poplatky a mělo by to tak zůstat i u nás.</c:v>
                </c:pt>
                <c:pt idx="1">
                  <c:v>Koncesionářské poplatky umožňují vznik takových pořadů, které by v komerčním prostředí nikdy nevznikly (dokumenty, dětská tvorba, pořady pro seniory, pokrytí menšinových sportů, kvalitní filmy apod.).</c:v>
                </c:pt>
                <c:pt idx="2">
                  <c:v>Pokud se v programu České televize a Českého rozhlasu výrazně navýší objem reklamy, budu to vnímat jako citlivé narušení stávající kvality vysílání</c:v>
                </c:pt>
                <c:pt idx="3">
                  <c:v>Drobné navýšení koncesionářských poplatků by nemělo žádný vliv na naše rodinné výdaje.</c:v>
                </c:pt>
                <c:pt idx="4">
                  <c:v>Navýšení koncesionářských měsíčních poplatků o 15 Kč pro Českou televizi a 5 Kč pro Český rozhlas by odpovídalo rozšiřující se nabídce programů</c:v>
                </c:pt>
              </c:strCache>
            </c:strRef>
          </c:cat>
          <c:val>
            <c:numRef>
              <c:f>List1!$C$2:$C$6</c:f>
              <c:numCache>
                <c:formatCode>###0.0</c:formatCode>
                <c:ptCount val="5"/>
                <c:pt idx="0">
                  <c:v>41.2</c:v>
                </c:pt>
                <c:pt idx="1">
                  <c:v>43.9</c:v>
                </c:pt>
                <c:pt idx="2">
                  <c:v>31.8</c:v>
                </c:pt>
                <c:pt idx="3">
                  <c:v>37.9</c:v>
                </c:pt>
                <c:pt idx="4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V celé řadě evropských zemí jsou nezávislost a vysílání veřejnoprávních médií zajišťovány koncesionářskými poplatky a mělo by to tak zůstat i u nás.</c:v>
                </c:pt>
                <c:pt idx="1">
                  <c:v>Koncesionářské poplatky umožňují vznik takových pořadů, které by v komerčním prostředí nikdy nevznikly (dokumenty, dětská tvorba, pořady pro seniory, pokrytí menšinových sportů, kvalitní filmy apod.).</c:v>
                </c:pt>
                <c:pt idx="2">
                  <c:v>Pokud se v programu České televize a Českého rozhlasu výrazně navýší objem reklamy, budu to vnímat jako citlivé narušení stávající kvality vysílání</c:v>
                </c:pt>
                <c:pt idx="3">
                  <c:v>Drobné navýšení koncesionářských poplatků by nemělo žádný vliv na naše rodinné výdaje.</c:v>
                </c:pt>
                <c:pt idx="4">
                  <c:v>Navýšení koncesionářských měsíčních poplatků o 15 Kč pro Českou televizi a 5 Kč pro Český rozhlas by odpovídalo rozšiřující se nabídce programů</c:v>
                </c:pt>
              </c:strCache>
            </c:strRef>
          </c:cat>
          <c:val>
            <c:numRef>
              <c:f>List1!$D$2:$D$6</c:f>
              <c:numCache>
                <c:formatCode>###0.0</c:formatCode>
                <c:ptCount val="5"/>
                <c:pt idx="0">
                  <c:v>13.4</c:v>
                </c:pt>
                <c:pt idx="1">
                  <c:v>15</c:v>
                </c:pt>
                <c:pt idx="2">
                  <c:v>16.600000000000001</c:v>
                </c:pt>
                <c:pt idx="3">
                  <c:v>15.6</c:v>
                </c:pt>
                <c:pt idx="4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nesouhlasím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V celé řadě evropských zemí jsou nezávislost a vysílání veřejnoprávních médií zajišťovány koncesionářskými poplatky a mělo by to tak zůstat i u nás.</c:v>
                </c:pt>
                <c:pt idx="1">
                  <c:v>Koncesionářské poplatky umožňují vznik takových pořadů, které by v komerčním prostředí nikdy nevznikly (dokumenty, dětská tvorba, pořady pro seniory, pokrytí menšinových sportů, kvalitní filmy apod.).</c:v>
                </c:pt>
                <c:pt idx="2">
                  <c:v>Pokud se v programu České televize a Českého rozhlasu výrazně navýší objem reklamy, budu to vnímat jako citlivé narušení stávající kvality vysílání</c:v>
                </c:pt>
                <c:pt idx="3">
                  <c:v>Drobné navýšení koncesionářských poplatků by nemělo žádný vliv na naše rodinné výdaje.</c:v>
                </c:pt>
                <c:pt idx="4">
                  <c:v>Navýšení koncesionářských měsíčních poplatků o 15 Kč pro Českou televizi a 5 Kč pro Český rozhlas by odpovídalo rozšiřující se nabídce programů</c:v>
                </c:pt>
              </c:strCache>
            </c:strRef>
          </c:cat>
          <c:val>
            <c:numRef>
              <c:f>List1!$E$2:$E$6</c:f>
              <c:numCache>
                <c:formatCode>###0.0</c:formatCode>
                <c:ptCount val="5"/>
                <c:pt idx="0">
                  <c:v>7.2</c:v>
                </c:pt>
                <c:pt idx="1">
                  <c:v>8.4</c:v>
                </c:pt>
                <c:pt idx="2">
                  <c:v>7.7</c:v>
                </c:pt>
                <c:pt idx="3">
                  <c:v>8.9</c:v>
                </c:pt>
                <c:pt idx="4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1652736"/>
        <c:axId val="141654272"/>
      </c:barChart>
      <c:catAx>
        <c:axId val="141652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141654272"/>
        <c:crosses val="autoZero"/>
        <c:auto val="1"/>
        <c:lblAlgn val="ctr"/>
        <c:lblOffset val="100"/>
        <c:tickLblSkip val="1"/>
        <c:noMultiLvlLbl val="0"/>
      </c:catAx>
      <c:valAx>
        <c:axId val="141654272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1652736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65069500841542"/>
          <c:y val="0.17391304347826086"/>
          <c:w val="0.46428461016363981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souhlasím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92-4D83-99D8-2AE5BA3FEC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92-4D83-99D8-2AE5BA3FEC0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Pokud budou Česká televize a Český rozhlas financovány přímo ze státního rozpočtu, bude to znamenat omezení jejich nezávislosti.</c:v>
                </c:pt>
                <c:pt idx="1">
                  <c:v>Televizní a rozhlasové poplatky by měli platit i ti, co televizi a rozhlas nemají, protože vysílání je běžně dostupné i na internetu</c:v>
                </c:pt>
              </c:strCache>
            </c:strRef>
          </c:cat>
          <c:val>
            <c:numRef>
              <c:f>List1!$B$2:$B$3</c:f>
              <c:numCache>
                <c:formatCode>###0.0</c:formatCode>
                <c:ptCount val="2"/>
                <c:pt idx="0">
                  <c:v>24.3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92-4D83-99D8-2AE5BA3FEC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92-4D83-99D8-2AE5BA3FEC0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Pokud budou Česká televize a Český rozhlas financovány přímo ze státního rozpočtu, bude to znamenat omezení jejich nezávislosti.</c:v>
                </c:pt>
                <c:pt idx="1">
                  <c:v>Televizní a rozhlasové poplatky by měli platit i ti, co televizi a rozhlas nemají, protože vysílání je běžně dostupné i na internetu</c:v>
                </c:pt>
              </c:strCache>
            </c:strRef>
          </c:cat>
          <c:val>
            <c:numRef>
              <c:f>List1!$C$2:$C$3</c:f>
              <c:numCache>
                <c:formatCode>###0.0</c:formatCode>
                <c:ptCount val="2"/>
                <c:pt idx="0">
                  <c:v>37.4</c:v>
                </c:pt>
                <c:pt idx="1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A92-4D83-99D8-2AE5BA3FEC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A92-4D83-99D8-2AE5BA3FEC0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Pokud budou Česká televize a Český rozhlas financovány přímo ze státního rozpočtu, bude to znamenat omezení jejich nezávislosti.</c:v>
                </c:pt>
                <c:pt idx="1">
                  <c:v>Televizní a rozhlasové poplatky by měli platit i ti, co televizi a rozhlas nemají, protože vysílání je běžně dostupné i na internetu</c:v>
                </c:pt>
              </c:strCache>
            </c:strRef>
          </c:cat>
          <c:val>
            <c:numRef>
              <c:f>List1!$D$2:$D$3</c:f>
              <c:numCache>
                <c:formatCode>###0.0</c:formatCode>
                <c:ptCount val="2"/>
                <c:pt idx="0">
                  <c:v>26.3</c:v>
                </c:pt>
                <c:pt idx="1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nesouhlasím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Pokud budou Česká televize a Český rozhlas financovány přímo ze státního rozpočtu, bude to znamenat omezení jejich nezávislosti.</c:v>
                </c:pt>
                <c:pt idx="1">
                  <c:v>Televizní a rozhlasové poplatky by měli platit i ti, co televizi a rozhlas nemají, protože vysílání je běžně dostupné i na internetu</c:v>
                </c:pt>
              </c:strCache>
            </c:strRef>
          </c:cat>
          <c:val>
            <c:numRef>
              <c:f>List1!$E$2:$E$3</c:f>
              <c:numCache>
                <c:formatCode>###0.0</c:formatCode>
                <c:ptCount val="2"/>
                <c:pt idx="0">
                  <c:v>12</c:v>
                </c:pt>
                <c:pt idx="1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1863936"/>
        <c:axId val="142217984"/>
      </c:barChart>
      <c:catAx>
        <c:axId val="141863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142217984"/>
        <c:crosses val="autoZero"/>
        <c:auto val="1"/>
        <c:lblAlgn val="ctr"/>
        <c:lblOffset val="100"/>
        <c:tickLblSkip val="1"/>
        <c:noMultiLvlLbl val="0"/>
      </c:catAx>
      <c:valAx>
        <c:axId val="142217984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1863936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70600777551811"/>
          <c:y val="0.10382857900928462"/>
          <c:w val="0.67383260964676506"/>
          <c:h val="0.753424405550012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souhlasím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 formatCode="###0.0">
                  <c:v>37.6</c:v>
                </c:pt>
                <c:pt idx="2" formatCode="###0.0">
                  <c:v>40.4</c:v>
                </c:pt>
                <c:pt idx="3" formatCode="###0.0">
                  <c:v>41.2</c:v>
                </c:pt>
                <c:pt idx="4" formatCode="###0.0">
                  <c:v>41.3</c:v>
                </c:pt>
                <c:pt idx="5" formatCode="###0.0">
                  <c:v>29.6</c:v>
                </c:pt>
                <c:pt idx="7" formatCode="###0.0">
                  <c:v>29.3</c:v>
                </c:pt>
                <c:pt idx="8" formatCode="###0.0">
                  <c:v>34.299999999999997</c:v>
                </c:pt>
                <c:pt idx="9" formatCode="###0.0">
                  <c:v>49.7</c:v>
                </c:pt>
                <c:pt idx="10" formatCode="###0.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 formatCode="###0.0">
                  <c:v>37.9</c:v>
                </c:pt>
                <c:pt idx="2" formatCode="###0.0">
                  <c:v>41.2</c:v>
                </c:pt>
                <c:pt idx="3" formatCode="###0.0">
                  <c:v>40.1</c:v>
                </c:pt>
                <c:pt idx="4" formatCode="###0.0">
                  <c:v>32.200000000000003</c:v>
                </c:pt>
                <c:pt idx="5" formatCode="###0.0">
                  <c:v>38.4</c:v>
                </c:pt>
                <c:pt idx="7" formatCode="###0.0">
                  <c:v>36.5</c:v>
                </c:pt>
                <c:pt idx="8" formatCode="###0.0">
                  <c:v>42.9</c:v>
                </c:pt>
                <c:pt idx="9" formatCode="###0.0">
                  <c:v>34.700000000000003</c:v>
                </c:pt>
                <c:pt idx="10" formatCode="###0.0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 formatCode="###0.0">
                  <c:v>15.6</c:v>
                </c:pt>
                <c:pt idx="2" formatCode="###0.0">
                  <c:v>13.8</c:v>
                </c:pt>
                <c:pt idx="3" formatCode="###0.0">
                  <c:v>12.7</c:v>
                </c:pt>
                <c:pt idx="4" formatCode="###0.0">
                  <c:v>13.3</c:v>
                </c:pt>
                <c:pt idx="5" formatCode="###0.0">
                  <c:v>21.1</c:v>
                </c:pt>
                <c:pt idx="7" formatCode="###0.0">
                  <c:v>22</c:v>
                </c:pt>
                <c:pt idx="8" formatCode="###0.0">
                  <c:v>15.9</c:v>
                </c:pt>
                <c:pt idx="9" formatCode="###0.0">
                  <c:v>8.6</c:v>
                </c:pt>
                <c:pt idx="10" formatCode="###0.0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nesouhlasím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List1!$E$2:$E$12</c:f>
              <c:numCache>
                <c:formatCode>General</c:formatCode>
                <c:ptCount val="11"/>
                <c:pt idx="0" formatCode="###0.0">
                  <c:v>8.9</c:v>
                </c:pt>
                <c:pt idx="2" formatCode="###0.0">
                  <c:v>4.5999999999999996</c:v>
                </c:pt>
                <c:pt idx="3" formatCode="###0.0">
                  <c:v>6</c:v>
                </c:pt>
                <c:pt idx="4" formatCode="###0.0">
                  <c:v>13.1</c:v>
                </c:pt>
                <c:pt idx="5" formatCode="###0.0">
                  <c:v>10.9</c:v>
                </c:pt>
                <c:pt idx="7" formatCode="###0.0">
                  <c:v>12.2</c:v>
                </c:pt>
                <c:pt idx="8" formatCode="###0.0">
                  <c:v>6.8</c:v>
                </c:pt>
                <c:pt idx="9" formatCode="###0.0">
                  <c:v>7.1</c:v>
                </c:pt>
                <c:pt idx="10" formatCode="###0.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2366208"/>
        <c:axId val="142367744"/>
      </c:barChart>
      <c:catAx>
        <c:axId val="142366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142367744"/>
        <c:crosses val="autoZero"/>
        <c:auto val="1"/>
        <c:lblAlgn val="ctr"/>
        <c:lblOffset val="100"/>
        <c:tickLblSkip val="1"/>
        <c:noMultiLvlLbl val="0"/>
      </c:catAx>
      <c:valAx>
        <c:axId val="142367744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236620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5265005500796"/>
          <c:y val="7.8257793118325966E-2"/>
          <c:w val="0.86397046272398259"/>
          <c:h val="0.852054506885269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souhlasím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 formatCode="###0.0">
                  <c:v>21.6</c:v>
                </c:pt>
                <c:pt idx="2" formatCode="###0.0">
                  <c:v>19.899999999999999</c:v>
                </c:pt>
                <c:pt idx="3" formatCode="###0.0">
                  <c:v>21.7</c:v>
                </c:pt>
                <c:pt idx="4" formatCode="###0.0">
                  <c:v>25.1</c:v>
                </c:pt>
                <c:pt idx="5" formatCode="###0.0">
                  <c:v>19.7</c:v>
                </c:pt>
                <c:pt idx="7" formatCode="###0.0">
                  <c:v>18.2</c:v>
                </c:pt>
                <c:pt idx="8" formatCode="###0.0">
                  <c:v>20.9</c:v>
                </c:pt>
                <c:pt idx="9" formatCode="###0.0">
                  <c:v>25.5</c:v>
                </c:pt>
                <c:pt idx="10" formatCode="###0.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 formatCode="###0.0">
                  <c:v>44.1</c:v>
                </c:pt>
                <c:pt idx="2" formatCode="###0.0">
                  <c:v>50.4</c:v>
                </c:pt>
                <c:pt idx="3" formatCode="###0.0">
                  <c:v>48.7</c:v>
                </c:pt>
                <c:pt idx="4" formatCode="###0.0">
                  <c:v>38.799999999999997</c:v>
                </c:pt>
                <c:pt idx="5" formatCode="###0.0">
                  <c:v>40.4</c:v>
                </c:pt>
                <c:pt idx="7" formatCode="###0.0">
                  <c:v>42.2</c:v>
                </c:pt>
                <c:pt idx="8" formatCode="###0.0">
                  <c:v>47.2</c:v>
                </c:pt>
                <c:pt idx="9" formatCode="###0.0">
                  <c:v>45.4</c:v>
                </c:pt>
                <c:pt idx="10" formatCode="###0.0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603-48EB-A19C-926A827ED9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603-48EB-A19C-926A827ED9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603-48EB-A19C-926A827ED90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 formatCode="###0.0">
                  <c:v>20.100000000000001</c:v>
                </c:pt>
                <c:pt idx="2" formatCode="###0.0">
                  <c:v>18.399999999999999</c:v>
                </c:pt>
                <c:pt idx="3" formatCode="###0.0">
                  <c:v>20.2</c:v>
                </c:pt>
                <c:pt idx="4" formatCode="###0.0">
                  <c:v>19.600000000000001</c:v>
                </c:pt>
                <c:pt idx="5" formatCode="###0.0">
                  <c:v>21.3</c:v>
                </c:pt>
                <c:pt idx="7" formatCode="###0.0">
                  <c:v>21.2</c:v>
                </c:pt>
                <c:pt idx="8" formatCode="###0.0">
                  <c:v>19.600000000000001</c:v>
                </c:pt>
                <c:pt idx="9" formatCode="###0.0">
                  <c:v>17.5</c:v>
                </c:pt>
                <c:pt idx="10" formatCode="###0.0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nesouhlasím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  <c:pt idx="7">
                  <c:v>Do 25.000 Kč</c:v>
                </c:pt>
                <c:pt idx="8">
                  <c:v>25.001 - 40.000 Kč</c:v>
                </c:pt>
                <c:pt idx="9">
                  <c:v>40.001 a více Kč</c:v>
                </c:pt>
                <c:pt idx="10">
                  <c:v>Nechci uvést</c:v>
                </c:pt>
              </c:strCache>
            </c:strRef>
          </c:cat>
          <c:val>
            <c:numRef>
              <c:f>List1!$E$2:$E$12</c:f>
              <c:numCache>
                <c:formatCode>General</c:formatCode>
                <c:ptCount val="11"/>
                <c:pt idx="0" formatCode="###0.0">
                  <c:v>14.2</c:v>
                </c:pt>
                <c:pt idx="2" formatCode="###0.0">
                  <c:v>11.2</c:v>
                </c:pt>
                <c:pt idx="3" formatCode="###0.0">
                  <c:v>9.5</c:v>
                </c:pt>
                <c:pt idx="4" formatCode="###0.0">
                  <c:v>16.5</c:v>
                </c:pt>
                <c:pt idx="5" formatCode="###0.0">
                  <c:v>18.600000000000001</c:v>
                </c:pt>
                <c:pt idx="7" formatCode="###0.0">
                  <c:v>18.399999999999999</c:v>
                </c:pt>
                <c:pt idx="8" formatCode="###0.0">
                  <c:v>12.3</c:v>
                </c:pt>
                <c:pt idx="9" formatCode="###0.0">
                  <c:v>11.6</c:v>
                </c:pt>
                <c:pt idx="10" formatCode="###0.0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1972608"/>
        <c:axId val="141974144"/>
      </c:barChart>
      <c:catAx>
        <c:axId val="1419726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1974144"/>
        <c:crosses val="autoZero"/>
        <c:auto val="1"/>
        <c:lblAlgn val="ctr"/>
        <c:lblOffset val="100"/>
        <c:tickLblSkip val="1"/>
        <c:noMultiLvlLbl val="0"/>
      </c:catAx>
      <c:valAx>
        <c:axId val="141974144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1972608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65069500841542"/>
          <c:y val="0.127190136275146"/>
          <c:w val="0.46428461016363981"/>
          <c:h val="0.730063002345342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AF-45EE-A00D-FDFBBFDCD64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List1!$A$2:$A$2</c:f>
              <c:strCache>
                <c:ptCount val="1"/>
                <c:pt idx="0">
                  <c:v>Televizní a rozhlasové poplatky budu platit bez ohledu na jejich případné drobné navýšení, protože chci nadále sledovat a poslouchat vysílání ČT a Čro</c:v>
                </c:pt>
              </c:strCache>
            </c:strRef>
          </c:cat>
          <c:val>
            <c:numRef>
              <c:f>List1!$B$2:$B$2</c:f>
              <c:numCache>
                <c:formatCode>###0.0</c:formatCode>
                <c:ptCount val="1"/>
                <c:pt idx="0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3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List1!$A$2:$A$2</c:f>
              <c:strCache>
                <c:ptCount val="1"/>
                <c:pt idx="0">
                  <c:v>Televizní a rozhlasové poplatky budu platit bez ohledu na jejich případné drobné navýšení, protože chci nadále sledovat a poslouchat vysílání ČT a Čro</c:v>
                </c:pt>
              </c:strCache>
            </c:strRef>
          </c:cat>
          <c:val>
            <c:numRef>
              <c:f>List1!$C$2:$C$2</c:f>
              <c:numCache>
                <c:formatCode>###0.0</c:formatCode>
                <c:ptCount val="1"/>
                <c:pt idx="0">
                  <c:v>14.599999999999994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0079488"/>
        <c:axId val="140081024"/>
      </c:barChart>
      <c:catAx>
        <c:axId val="1400794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140081024"/>
        <c:crosses val="autoZero"/>
        <c:auto val="1"/>
        <c:lblAlgn val="ctr"/>
        <c:lblOffset val="100"/>
        <c:tickLblSkip val="1"/>
        <c:noMultiLvlLbl val="0"/>
      </c:catAx>
      <c:valAx>
        <c:axId val="140081024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0079488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40405823711496"/>
          <c:y val="0.17391304347826086"/>
          <c:w val="0.67953124693494027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Zásadním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Česká televize</c:v>
                </c:pt>
                <c:pt idx="1">
                  <c:v>Int. zpr. servery</c:v>
                </c:pt>
                <c:pt idx="2">
                  <c:v>Český rozhlas</c:v>
                </c:pt>
                <c:pt idx="3">
                  <c:v>Soukromé televize</c:v>
                </c:pt>
                <c:pt idx="4">
                  <c:v>Soukromá rádia </c:v>
                </c:pt>
                <c:pt idx="5">
                  <c:v>Denní tisk</c:v>
                </c:pt>
                <c:pt idx="6">
                  <c:v>Sociální sítě</c:v>
                </c:pt>
              </c:strCache>
            </c:strRef>
          </c:cat>
          <c:val>
            <c:numRef>
              <c:f>List1!$B$2:$B$8</c:f>
              <c:numCache>
                <c:formatCode>###0.0</c:formatCode>
                <c:ptCount val="7"/>
                <c:pt idx="0">
                  <c:v>28.1</c:v>
                </c:pt>
                <c:pt idx="1">
                  <c:v>27.4</c:v>
                </c:pt>
                <c:pt idx="2">
                  <c:v>15</c:v>
                </c:pt>
                <c:pt idx="3">
                  <c:v>8.9</c:v>
                </c:pt>
                <c:pt idx="4">
                  <c:v>6.8</c:v>
                </c:pt>
                <c:pt idx="5">
                  <c:v>8.1</c:v>
                </c:pt>
                <c:pt idx="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důležitým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Česká televize</c:v>
                </c:pt>
                <c:pt idx="1">
                  <c:v>Int. zpr. servery</c:v>
                </c:pt>
                <c:pt idx="2">
                  <c:v>Český rozhlas</c:v>
                </c:pt>
                <c:pt idx="3">
                  <c:v>Soukromé televize</c:v>
                </c:pt>
                <c:pt idx="4">
                  <c:v>Soukromá rádia </c:v>
                </c:pt>
                <c:pt idx="5">
                  <c:v>Denní tisk</c:v>
                </c:pt>
                <c:pt idx="6">
                  <c:v>Sociální sítě</c:v>
                </c:pt>
              </c:strCache>
            </c:strRef>
          </c:cat>
          <c:val>
            <c:numRef>
              <c:f>List1!$C$2:$C$8</c:f>
              <c:numCache>
                <c:formatCode>###0.0</c:formatCode>
                <c:ptCount val="7"/>
                <c:pt idx="0">
                  <c:v>42.8</c:v>
                </c:pt>
                <c:pt idx="1">
                  <c:v>36.6</c:v>
                </c:pt>
                <c:pt idx="2">
                  <c:v>31.6</c:v>
                </c:pt>
                <c:pt idx="3">
                  <c:v>36.799999999999997</c:v>
                </c:pt>
                <c:pt idx="4">
                  <c:v>27.2</c:v>
                </c:pt>
                <c:pt idx="5">
                  <c:v>22.3</c:v>
                </c:pt>
                <c:pt idx="6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nedůležitým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Česká televize</c:v>
                </c:pt>
                <c:pt idx="1">
                  <c:v>Int. zpr. servery</c:v>
                </c:pt>
                <c:pt idx="2">
                  <c:v>Český rozhlas</c:v>
                </c:pt>
                <c:pt idx="3">
                  <c:v>Soukromé televize</c:v>
                </c:pt>
                <c:pt idx="4">
                  <c:v>Soukromá rádia </c:v>
                </c:pt>
                <c:pt idx="5">
                  <c:v>Denní tisk</c:v>
                </c:pt>
                <c:pt idx="6">
                  <c:v>Sociální sítě</c:v>
                </c:pt>
              </c:strCache>
            </c:strRef>
          </c:cat>
          <c:val>
            <c:numRef>
              <c:f>List1!$D$2:$D$8</c:f>
              <c:numCache>
                <c:formatCode>###0.0</c:formatCode>
                <c:ptCount val="7"/>
                <c:pt idx="0">
                  <c:v>16.3</c:v>
                </c:pt>
                <c:pt idx="1">
                  <c:v>14.2</c:v>
                </c:pt>
                <c:pt idx="2">
                  <c:v>18.399999999999999</c:v>
                </c:pt>
                <c:pt idx="3">
                  <c:v>33.1</c:v>
                </c:pt>
                <c:pt idx="4">
                  <c:v>34.700000000000003</c:v>
                </c:pt>
                <c:pt idx="5">
                  <c:v>17.899999999999999</c:v>
                </c:pt>
                <c:pt idx="6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nedůležitým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Česká televize</c:v>
                </c:pt>
                <c:pt idx="1">
                  <c:v>Int. zpr. servery</c:v>
                </c:pt>
                <c:pt idx="2">
                  <c:v>Český rozhlas</c:v>
                </c:pt>
                <c:pt idx="3">
                  <c:v>Soukromé televize</c:v>
                </c:pt>
                <c:pt idx="4">
                  <c:v>Soukromá rádia </c:v>
                </c:pt>
                <c:pt idx="5">
                  <c:v>Denní tisk</c:v>
                </c:pt>
                <c:pt idx="6">
                  <c:v>Sociální sítě</c:v>
                </c:pt>
              </c:strCache>
            </c:strRef>
          </c:cat>
          <c:val>
            <c:numRef>
              <c:f>List1!$E$2:$E$8</c:f>
              <c:numCache>
                <c:formatCode>###0.0</c:formatCode>
                <c:ptCount val="7"/>
                <c:pt idx="0">
                  <c:v>5.5</c:v>
                </c:pt>
                <c:pt idx="1">
                  <c:v>3.3</c:v>
                </c:pt>
                <c:pt idx="2">
                  <c:v>7.8</c:v>
                </c:pt>
                <c:pt idx="3">
                  <c:v>11.8</c:v>
                </c:pt>
                <c:pt idx="4">
                  <c:v>12.6</c:v>
                </c:pt>
                <c:pt idx="5">
                  <c:v>7.9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Žádným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List1!$F$2:$F$8</c:f>
              <c:numCache>
                <c:formatCode>###0.0</c:formatCode>
                <c:ptCount val="7"/>
                <c:pt idx="0">
                  <c:v>7.4</c:v>
                </c:pt>
                <c:pt idx="1">
                  <c:v>18.399999999999999</c:v>
                </c:pt>
                <c:pt idx="2">
                  <c:v>27.2</c:v>
                </c:pt>
                <c:pt idx="3">
                  <c:v>9.3000000000000007</c:v>
                </c:pt>
                <c:pt idx="4">
                  <c:v>18.7</c:v>
                </c:pt>
                <c:pt idx="5">
                  <c:v>43.8</c:v>
                </c:pt>
                <c:pt idx="6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44-497F-8229-439DA2A5E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2892160"/>
        <c:axId val="132893696"/>
      </c:barChart>
      <c:catAx>
        <c:axId val="1328921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2893696"/>
        <c:crosses val="autoZero"/>
        <c:auto val="1"/>
        <c:lblAlgn val="ctr"/>
        <c:lblOffset val="100"/>
        <c:tickLblSkip val="1"/>
        <c:noMultiLvlLbl val="0"/>
      </c:catAx>
      <c:valAx>
        <c:axId val="132893696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32892160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65069500841542"/>
          <c:y val="3.1148604802076575E-2"/>
          <c:w val="0.46428461016363981"/>
          <c:h val="0.784573060748976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C9-4DED-AFD6-E5F9FAB6587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C9-4DED-AFD6-E5F9FAB6587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C9-4DED-AFD6-E5F9FAB6587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Jako doposud parlamentem</c:v>
                </c:pt>
                <c:pt idx="1">
                  <c:v>Navázáno na inflaci</c:v>
                </c:pt>
                <c:pt idx="2">
                  <c:v>Poplatek by měl být zrušen</c:v>
                </c:pt>
                <c:pt idx="3">
                  <c:v>Formou daně dle výše příjmu</c:v>
                </c:pt>
                <c:pt idx="4">
                  <c:v>Nařízením vlády</c:v>
                </c:pt>
                <c:pt idx="5">
                  <c:v>Jiným způsobem</c:v>
                </c:pt>
                <c:pt idx="6">
                  <c:v>Nevím</c:v>
                </c:pt>
              </c:strCache>
            </c:strRef>
          </c:cat>
          <c:val>
            <c:numRef>
              <c:f>List1!$B$2:$B$8</c:f>
              <c:numCache>
                <c:formatCode>###0.0</c:formatCode>
                <c:ptCount val="7"/>
                <c:pt idx="0">
                  <c:v>42.7</c:v>
                </c:pt>
                <c:pt idx="1">
                  <c:v>19.2</c:v>
                </c:pt>
                <c:pt idx="2">
                  <c:v>18</c:v>
                </c:pt>
                <c:pt idx="3">
                  <c:v>9.4</c:v>
                </c:pt>
                <c:pt idx="4">
                  <c:v>6</c:v>
                </c:pt>
                <c:pt idx="5">
                  <c:v>3.4</c:v>
                </c:pt>
                <c:pt idx="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0253824"/>
        <c:axId val="140259712"/>
      </c:barChart>
      <c:catAx>
        <c:axId val="140253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40259712"/>
        <c:crosses val="autoZero"/>
        <c:auto val="1"/>
        <c:lblAlgn val="ctr"/>
        <c:lblOffset val="100"/>
        <c:tickLblSkip val="1"/>
        <c:noMultiLvlLbl val="0"/>
      </c:catAx>
      <c:valAx>
        <c:axId val="140259712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0253824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5173938459486"/>
          <c:y val="0.15335005901679552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rgbClr val="0B5E6D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147-44DC-A974-0521259C9B3F}"/>
              </c:ext>
            </c:extLst>
          </c:dPt>
          <c:dPt>
            <c:idx val="1"/>
            <c:bubble3D val="0"/>
            <c:spPr>
              <a:solidFill>
                <a:srgbClr val="52AC2B"/>
              </a:solidFill>
            </c:spPr>
            <c:extLst>
              <c:ext xmlns:c16="http://schemas.microsoft.com/office/drawing/2014/chart" uri="{C3380CC4-5D6E-409C-BE32-E72D297353CC}">
                <c16:uniqueId val="{00000003-4147-44DC-A974-0521259C9B3F}"/>
              </c:ext>
            </c:extLst>
          </c:dPt>
          <c:dPt>
            <c:idx val="2"/>
            <c:bubble3D val="0"/>
            <c:spPr>
              <a:solidFill>
                <a:srgbClr val="F07E67"/>
              </a:solidFill>
            </c:spPr>
            <c:extLst>
              <c:ext xmlns:c16="http://schemas.microsoft.com/office/drawing/2014/chart" uri="{C3380CC4-5D6E-409C-BE32-E72D297353CC}">
                <c16:uniqueId val="{00000005-4147-44DC-A974-0521259C9B3F}"/>
              </c:ext>
            </c:extLst>
          </c:dPt>
          <c:dPt>
            <c:idx val="3"/>
            <c:bubble3D val="0"/>
            <c:spPr>
              <a:solidFill>
                <a:srgbClr val="8E0000"/>
              </a:solidFill>
            </c:spPr>
            <c:extLst>
              <c:ext xmlns:c16="http://schemas.microsoft.com/office/drawing/2014/chart" uri="{C3380CC4-5D6E-409C-BE32-E72D297353CC}">
                <c16:uniqueId val="{00000007-4147-44DC-A974-0521259C9B3F}"/>
              </c:ext>
            </c:extLst>
          </c:dPt>
          <c:dLbls>
            <c:dLbl>
              <c:idx val="0"/>
              <c:layout>
                <c:manualLayout>
                  <c:x val="5.9790732436472349E-3"/>
                  <c:y val="2.07657365347177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47-44DC-A974-0521259C9B3F}"/>
                </c:ext>
              </c:extLst>
            </c:dLbl>
            <c:dLbl>
              <c:idx val="1"/>
              <c:layout>
                <c:manualLayout>
                  <c:x val="-9.9651220727453912E-3"/>
                  <c:y val="3.24771214110890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47-44DC-A974-0521259C9B3F}"/>
                </c:ext>
              </c:extLst>
            </c:dLbl>
            <c:dLbl>
              <c:idx val="2"/>
              <c:layout>
                <c:manualLayout>
                  <c:x val="-1.9930244145490782E-2"/>
                  <c:y val="2.3361453601557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47-44DC-A974-0521259C9B3F}"/>
                </c:ext>
              </c:extLst>
            </c:dLbl>
            <c:dLbl>
              <c:idx val="3"/>
              <c:layout>
                <c:manualLayout>
                  <c:x val="-1.3951170901843548E-2"/>
                  <c:y val="2.59571706683971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47-44DC-A974-0521259C9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Konzumenti</c:v>
                </c:pt>
                <c:pt idx="1">
                  <c:v>Podporovatelé</c:v>
                </c:pt>
                <c:pt idx="2">
                  <c:v>Rezignovaní</c:v>
                </c:pt>
                <c:pt idx="3">
                  <c:v>Odmítači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32</c:v>
                </c:pt>
                <c:pt idx="1">
                  <c:v>29</c:v>
                </c:pt>
                <c:pt idx="2">
                  <c:v>27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47-44DC-A974-0521259C9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19218180370801"/>
          <c:y val="0.109020116807268"/>
          <c:w val="0.83074308319841017"/>
          <c:h val="0.83908311915261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Konzumenti</c:v>
                </c:pt>
              </c:strCache>
            </c:strRef>
          </c:tx>
          <c:spPr>
            <a:solidFill>
              <a:srgbClr val="0B5E6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A1-4EAC-BC7A-017EF78A15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A1-4EAC-BC7A-017EF78A15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A1-4EAC-BC7A-017EF78A15F6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List1!$A$2:$A$18</c:f>
              <c:strCache>
                <c:ptCount val="17"/>
                <c:pt idx="0">
                  <c:v>Populace</c:v>
                </c:pt>
                <c:pt idx="2">
                  <c:v>Muž</c:v>
                </c:pt>
                <c:pt idx="3">
                  <c:v>Žena</c:v>
                </c:pt>
                <c:pt idx="5">
                  <c:v>18-29 let</c:v>
                </c:pt>
                <c:pt idx="6">
                  <c:v>30-44 let</c:v>
                </c:pt>
                <c:pt idx="7">
                  <c:v>45-59 let</c:v>
                </c:pt>
                <c:pt idx="8">
                  <c:v>60 let+</c:v>
                </c:pt>
                <c:pt idx="10">
                  <c:v>ZŠ/SŠ bez mat.</c:v>
                </c:pt>
                <c:pt idx="11">
                  <c:v>SŠ s maturitou</c:v>
                </c:pt>
                <c:pt idx="12">
                  <c:v>VŠ</c:v>
                </c:pt>
                <c:pt idx="14">
                  <c:v>Praha</c:v>
                </c:pt>
                <c:pt idx="15">
                  <c:v>Zbytek Čech</c:v>
                </c:pt>
                <c:pt idx="16">
                  <c:v>Morava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32.1</c:v>
                </c:pt>
                <c:pt idx="2">
                  <c:v>34.9</c:v>
                </c:pt>
                <c:pt idx="3">
                  <c:v>29.3</c:v>
                </c:pt>
                <c:pt idx="5">
                  <c:v>42.4</c:v>
                </c:pt>
                <c:pt idx="6">
                  <c:v>36.299999999999997</c:v>
                </c:pt>
                <c:pt idx="7">
                  <c:v>32.9</c:v>
                </c:pt>
                <c:pt idx="8">
                  <c:v>21.5</c:v>
                </c:pt>
                <c:pt idx="10">
                  <c:v>20.7</c:v>
                </c:pt>
                <c:pt idx="11">
                  <c:v>34.799999999999997</c:v>
                </c:pt>
                <c:pt idx="12">
                  <c:v>52.7</c:v>
                </c:pt>
                <c:pt idx="14">
                  <c:v>48.1</c:v>
                </c:pt>
                <c:pt idx="15">
                  <c:v>29.5</c:v>
                </c:pt>
                <c:pt idx="16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Podporovatelé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A1-4EAC-BC7A-017EF78A15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5A1-4EAC-BC7A-017EF78A15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A1-4EAC-BC7A-017EF78A15F6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List1!$A$2:$A$18</c:f>
              <c:strCache>
                <c:ptCount val="17"/>
                <c:pt idx="0">
                  <c:v>Populace</c:v>
                </c:pt>
                <c:pt idx="2">
                  <c:v>Muž</c:v>
                </c:pt>
                <c:pt idx="3">
                  <c:v>Žena</c:v>
                </c:pt>
                <c:pt idx="5">
                  <c:v>18-29 let</c:v>
                </c:pt>
                <c:pt idx="6">
                  <c:v>30-44 let</c:v>
                </c:pt>
                <c:pt idx="7">
                  <c:v>45-59 let</c:v>
                </c:pt>
                <c:pt idx="8">
                  <c:v>60 let+</c:v>
                </c:pt>
                <c:pt idx="10">
                  <c:v>ZŠ/SŠ bez mat.</c:v>
                </c:pt>
                <c:pt idx="11">
                  <c:v>SŠ s maturitou</c:v>
                </c:pt>
                <c:pt idx="12">
                  <c:v>VŠ</c:v>
                </c:pt>
                <c:pt idx="14">
                  <c:v>Praha</c:v>
                </c:pt>
                <c:pt idx="15">
                  <c:v>Zbytek Čech</c:v>
                </c:pt>
                <c:pt idx="16">
                  <c:v>Morava</c:v>
                </c:pt>
              </c:strCache>
            </c:strRef>
          </c:cat>
          <c:val>
            <c:numRef>
              <c:f>List1!$C$2:$C$18</c:f>
              <c:numCache>
                <c:formatCode>General</c:formatCode>
                <c:ptCount val="17"/>
                <c:pt idx="0">
                  <c:v>28.9</c:v>
                </c:pt>
                <c:pt idx="2">
                  <c:v>25.6</c:v>
                </c:pt>
                <c:pt idx="3">
                  <c:v>32</c:v>
                </c:pt>
                <c:pt idx="5">
                  <c:v>19.899999999999999</c:v>
                </c:pt>
                <c:pt idx="6">
                  <c:v>26.5</c:v>
                </c:pt>
                <c:pt idx="7">
                  <c:v>26</c:v>
                </c:pt>
                <c:pt idx="8">
                  <c:v>38.5</c:v>
                </c:pt>
                <c:pt idx="10">
                  <c:v>31.1</c:v>
                </c:pt>
                <c:pt idx="11">
                  <c:v>28.9</c:v>
                </c:pt>
                <c:pt idx="12">
                  <c:v>23.9</c:v>
                </c:pt>
                <c:pt idx="14">
                  <c:v>24.6</c:v>
                </c:pt>
                <c:pt idx="15">
                  <c:v>32</c:v>
                </c:pt>
                <c:pt idx="16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Rezignovaní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5A1-4EAC-BC7A-017EF78A15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5A1-4EAC-BC7A-017EF78A15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5A1-4EAC-BC7A-017EF78A15F6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List1!$A$2:$A$18</c:f>
              <c:strCache>
                <c:ptCount val="17"/>
                <c:pt idx="0">
                  <c:v>Populace</c:v>
                </c:pt>
                <c:pt idx="2">
                  <c:v>Muž</c:v>
                </c:pt>
                <c:pt idx="3">
                  <c:v>Žena</c:v>
                </c:pt>
                <c:pt idx="5">
                  <c:v>18-29 let</c:v>
                </c:pt>
                <c:pt idx="6">
                  <c:v>30-44 let</c:v>
                </c:pt>
                <c:pt idx="7">
                  <c:v>45-59 let</c:v>
                </c:pt>
                <c:pt idx="8">
                  <c:v>60 let+</c:v>
                </c:pt>
                <c:pt idx="10">
                  <c:v>ZŠ/SŠ bez mat.</c:v>
                </c:pt>
                <c:pt idx="11">
                  <c:v>SŠ s maturitou</c:v>
                </c:pt>
                <c:pt idx="12">
                  <c:v>VŠ</c:v>
                </c:pt>
                <c:pt idx="14">
                  <c:v>Praha</c:v>
                </c:pt>
                <c:pt idx="15">
                  <c:v>Zbytek Čech</c:v>
                </c:pt>
                <c:pt idx="16">
                  <c:v>Morava</c:v>
                </c:pt>
              </c:strCache>
            </c:strRef>
          </c:cat>
          <c:val>
            <c:numRef>
              <c:f>List1!$D$2:$D$18</c:f>
              <c:numCache>
                <c:formatCode>General</c:formatCode>
                <c:ptCount val="17"/>
                <c:pt idx="0">
                  <c:v>27.1</c:v>
                </c:pt>
                <c:pt idx="2">
                  <c:v>25.5</c:v>
                </c:pt>
                <c:pt idx="3">
                  <c:v>28.6</c:v>
                </c:pt>
                <c:pt idx="5">
                  <c:v>19.399999999999999</c:v>
                </c:pt>
                <c:pt idx="6">
                  <c:v>27.5</c:v>
                </c:pt>
                <c:pt idx="7">
                  <c:v>26.8</c:v>
                </c:pt>
                <c:pt idx="8">
                  <c:v>31.3</c:v>
                </c:pt>
                <c:pt idx="10">
                  <c:v>34.9</c:v>
                </c:pt>
                <c:pt idx="11">
                  <c:v>24.4</c:v>
                </c:pt>
                <c:pt idx="12">
                  <c:v>14.1</c:v>
                </c:pt>
                <c:pt idx="14">
                  <c:v>17.399999999999999</c:v>
                </c:pt>
                <c:pt idx="15">
                  <c:v>29.4</c:v>
                </c:pt>
                <c:pt idx="16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Odmítači</c:v>
                </c:pt>
              </c:strCache>
            </c:strRef>
          </c:tx>
          <c:spPr>
            <a:solidFill>
              <a:srgbClr val="8E0000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List1!$A$2:$A$18</c:f>
              <c:strCache>
                <c:ptCount val="17"/>
                <c:pt idx="0">
                  <c:v>Populace</c:v>
                </c:pt>
                <c:pt idx="2">
                  <c:v>Muž</c:v>
                </c:pt>
                <c:pt idx="3">
                  <c:v>Žena</c:v>
                </c:pt>
                <c:pt idx="5">
                  <c:v>18-29 let</c:v>
                </c:pt>
                <c:pt idx="6">
                  <c:v>30-44 let</c:v>
                </c:pt>
                <c:pt idx="7">
                  <c:v>45-59 let</c:v>
                </c:pt>
                <c:pt idx="8">
                  <c:v>60 let+</c:v>
                </c:pt>
                <c:pt idx="10">
                  <c:v>ZŠ/SŠ bez mat.</c:v>
                </c:pt>
                <c:pt idx="11">
                  <c:v>SŠ s maturitou</c:v>
                </c:pt>
                <c:pt idx="12">
                  <c:v>VŠ</c:v>
                </c:pt>
                <c:pt idx="14">
                  <c:v>Praha</c:v>
                </c:pt>
                <c:pt idx="15">
                  <c:v>Zbytek Čech</c:v>
                </c:pt>
                <c:pt idx="16">
                  <c:v>Morava</c:v>
                </c:pt>
              </c:strCache>
            </c:strRef>
          </c:cat>
          <c:val>
            <c:numRef>
              <c:f>List1!$E$2:$E$18</c:f>
              <c:numCache>
                <c:formatCode>General</c:formatCode>
                <c:ptCount val="17"/>
                <c:pt idx="0">
                  <c:v>11.9</c:v>
                </c:pt>
                <c:pt idx="2">
                  <c:v>14</c:v>
                </c:pt>
                <c:pt idx="3">
                  <c:v>10</c:v>
                </c:pt>
                <c:pt idx="5">
                  <c:v>18.3</c:v>
                </c:pt>
                <c:pt idx="6">
                  <c:v>9.8000000000000007</c:v>
                </c:pt>
                <c:pt idx="7">
                  <c:v>14.3</c:v>
                </c:pt>
                <c:pt idx="8">
                  <c:v>8.6</c:v>
                </c:pt>
                <c:pt idx="10">
                  <c:v>13.2</c:v>
                </c:pt>
                <c:pt idx="11">
                  <c:v>11.8</c:v>
                </c:pt>
                <c:pt idx="12">
                  <c:v>9.4</c:v>
                </c:pt>
                <c:pt idx="14">
                  <c:v>9.9</c:v>
                </c:pt>
                <c:pt idx="15">
                  <c:v>9.1999999999999993</c:v>
                </c:pt>
                <c:pt idx="16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7580416"/>
        <c:axId val="187581952"/>
      </c:barChart>
      <c:catAx>
        <c:axId val="1875804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187581952"/>
        <c:crosses val="autoZero"/>
        <c:auto val="1"/>
        <c:lblAlgn val="ctr"/>
        <c:lblOffset val="100"/>
        <c:tickLblSkip val="1"/>
        <c:noMultiLvlLbl val="0"/>
      </c:catAx>
      <c:valAx>
        <c:axId val="18758195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7580416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6011738840481335"/>
          <c:y val="1.5574302401038288E-2"/>
          <c:w val="0.83988261159518662"/>
          <c:h val="9.5784412412432865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8084246952406"/>
          <c:y val="0.17391304347826086"/>
          <c:w val="0.83885441330740806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Nízkou (Neúměrně + Spíše)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4D-4AAB-AA3C-5C9F8EAAF8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4D-4AAB-AA3C-5C9F8EAAF8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4D-4AAB-AA3C-5C9F8EAAF8C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Populace</c:v>
                </c:pt>
                <c:pt idx="1">
                  <c:v>Konzumenti</c:v>
                </c:pt>
                <c:pt idx="2">
                  <c:v>Podporovatelé</c:v>
                </c:pt>
                <c:pt idx="3">
                  <c:v>Rezignovaní</c:v>
                </c:pt>
                <c:pt idx="4">
                  <c:v>Odmítači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49.5</c:v>
                </c:pt>
                <c:pt idx="2">
                  <c:v>6</c:v>
                </c:pt>
                <c:pt idx="3">
                  <c:v>6.5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Dostačující</c:v>
                </c:pt>
              </c:strCache>
            </c:strRef>
          </c:tx>
          <c:spPr>
            <a:solidFill>
              <a:srgbClr val="2ACCEA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4D-4AAB-AA3C-5C9F8EAAF8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B4D-4AAB-AA3C-5C9F8EAAF8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B4D-4AAB-AA3C-5C9F8EAAF8C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Populace</c:v>
                </c:pt>
                <c:pt idx="1">
                  <c:v>Konzumenti</c:v>
                </c:pt>
                <c:pt idx="2">
                  <c:v>Podporovatelé</c:v>
                </c:pt>
                <c:pt idx="3">
                  <c:v>Rezignovaní</c:v>
                </c:pt>
                <c:pt idx="4">
                  <c:v>Odmítači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61.3</c:v>
                </c:pt>
                <c:pt idx="1">
                  <c:v>49.9</c:v>
                </c:pt>
                <c:pt idx="2">
                  <c:v>80.900000000000006</c:v>
                </c:pt>
                <c:pt idx="3">
                  <c:v>72.7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Vysokou (Spíše + Neúměrně)</c:v>
                </c:pt>
              </c:strCache>
            </c:strRef>
          </c:tx>
          <c:spPr>
            <a:solidFill>
              <a:srgbClr val="D3341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B4D-4AAB-AA3C-5C9F8EAAF8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B4D-4AAB-AA3C-5C9F8EAAF8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B4D-4AAB-AA3C-5C9F8EAAF8C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Populace</c:v>
                </c:pt>
                <c:pt idx="1">
                  <c:v>Konzumenti</c:v>
                </c:pt>
                <c:pt idx="2">
                  <c:v>Podporovatelé</c:v>
                </c:pt>
                <c:pt idx="3">
                  <c:v>Rezignovaní</c:v>
                </c:pt>
                <c:pt idx="4">
                  <c:v>Odmítači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19.2</c:v>
                </c:pt>
                <c:pt idx="1">
                  <c:v>0.6</c:v>
                </c:pt>
                <c:pt idx="2">
                  <c:v>13.1</c:v>
                </c:pt>
                <c:pt idx="3">
                  <c:v>20.8</c:v>
                </c:pt>
                <c:pt idx="4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8073472"/>
        <c:axId val="188075008"/>
      </c:barChart>
      <c:catAx>
        <c:axId val="188073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88075008"/>
        <c:crosses val="autoZero"/>
        <c:auto val="1"/>
        <c:lblAlgn val="ctr"/>
        <c:lblOffset val="100"/>
        <c:tickLblSkip val="1"/>
        <c:noMultiLvlLbl val="0"/>
      </c:catAx>
      <c:valAx>
        <c:axId val="18807500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8073472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7542859862922081"/>
          <c:y val="7.2680077871512011E-2"/>
          <c:w val="0.8224695107089679"/>
          <c:h val="8.2805827078234293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8084246952406"/>
          <c:y val="0.17391304347826086"/>
          <c:w val="0.83885441330740806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Nízkou (Neúměrně + Spíše)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4D-4AAB-AA3C-5C9F8EAAF8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4D-4AAB-AA3C-5C9F8EAAF8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4D-4AAB-AA3C-5C9F8EAAF8C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Populace</c:v>
                </c:pt>
                <c:pt idx="1">
                  <c:v>Konzumenti</c:v>
                </c:pt>
                <c:pt idx="2">
                  <c:v>Podporovatelé</c:v>
                </c:pt>
                <c:pt idx="3">
                  <c:v>Rezignovaní</c:v>
                </c:pt>
                <c:pt idx="4">
                  <c:v>Odmítači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26.2</c:v>
                </c:pt>
                <c:pt idx="1">
                  <c:v>60.5</c:v>
                </c:pt>
                <c:pt idx="2">
                  <c:v>11.9</c:v>
                </c:pt>
                <c:pt idx="3">
                  <c:v>12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Dostačující</c:v>
                </c:pt>
              </c:strCache>
            </c:strRef>
          </c:tx>
          <c:spPr>
            <a:solidFill>
              <a:srgbClr val="2ACCEA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4D-4AAB-AA3C-5C9F8EAAF8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B4D-4AAB-AA3C-5C9F8EAAF8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B4D-4AAB-AA3C-5C9F8EAAF8C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Populace</c:v>
                </c:pt>
                <c:pt idx="1">
                  <c:v>Konzumenti</c:v>
                </c:pt>
                <c:pt idx="2">
                  <c:v>Podporovatelé</c:v>
                </c:pt>
                <c:pt idx="3">
                  <c:v>Rezignovaní</c:v>
                </c:pt>
                <c:pt idx="4">
                  <c:v>Odmítači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57.8</c:v>
                </c:pt>
                <c:pt idx="1">
                  <c:v>38.1</c:v>
                </c:pt>
                <c:pt idx="2">
                  <c:v>77.599999999999994</c:v>
                </c:pt>
                <c:pt idx="3">
                  <c:v>72</c:v>
                </c:pt>
                <c:pt idx="4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Vysokou (Spíše + Neúměrně)</c:v>
                </c:pt>
              </c:strCache>
            </c:strRef>
          </c:tx>
          <c:spPr>
            <a:solidFill>
              <a:srgbClr val="D3341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B4D-4AAB-AA3C-5C9F8EAAF8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B4D-4AAB-AA3C-5C9F8EAAF8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B4D-4AAB-AA3C-5C9F8EAAF8C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Populace</c:v>
                </c:pt>
                <c:pt idx="1">
                  <c:v>Konzumenti</c:v>
                </c:pt>
                <c:pt idx="2">
                  <c:v>Podporovatelé</c:v>
                </c:pt>
                <c:pt idx="3">
                  <c:v>Rezignovaní</c:v>
                </c:pt>
                <c:pt idx="4">
                  <c:v>Odmítači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16</c:v>
                </c:pt>
                <c:pt idx="1">
                  <c:v>1.4</c:v>
                </c:pt>
                <c:pt idx="2">
                  <c:v>10.5</c:v>
                </c:pt>
                <c:pt idx="3">
                  <c:v>16</c:v>
                </c:pt>
                <c:pt idx="4">
                  <c:v>68.400000000000006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8292096"/>
        <c:axId val="188310272"/>
      </c:barChart>
      <c:catAx>
        <c:axId val="188292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88310272"/>
        <c:crosses val="autoZero"/>
        <c:auto val="1"/>
        <c:lblAlgn val="ctr"/>
        <c:lblOffset val="100"/>
        <c:tickLblSkip val="1"/>
        <c:noMultiLvlLbl val="0"/>
      </c:catAx>
      <c:valAx>
        <c:axId val="18831027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8292096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7542859862922081"/>
          <c:y val="7.2680077871512011E-2"/>
          <c:w val="0.8224695107089679"/>
          <c:h val="8.2805827078234293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40405823711496"/>
          <c:y val="0.17391304347826086"/>
          <c:w val="0.67953124693494027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Zásadním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###0.0">
                  <c:v>28.1</c:v>
                </c:pt>
                <c:pt idx="2" formatCode="###0.0">
                  <c:v>20.9</c:v>
                </c:pt>
                <c:pt idx="3" formatCode="###0.0">
                  <c:v>23.6</c:v>
                </c:pt>
                <c:pt idx="4" formatCode="###0.0">
                  <c:v>26.1</c:v>
                </c:pt>
                <c:pt idx="5" formatCode="###0.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důležitým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###0.0">
                  <c:v>42.8</c:v>
                </c:pt>
                <c:pt idx="2" formatCode="###0.0">
                  <c:v>38.200000000000003</c:v>
                </c:pt>
                <c:pt idx="3" formatCode="###0.0">
                  <c:v>43.6</c:v>
                </c:pt>
                <c:pt idx="4" formatCode="###0.0">
                  <c:v>48</c:v>
                </c:pt>
                <c:pt idx="5" formatCode="###0.0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nedůležitým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###0.0">
                  <c:v>16.3</c:v>
                </c:pt>
                <c:pt idx="2" formatCode="###0.0">
                  <c:v>18.2</c:v>
                </c:pt>
                <c:pt idx="3" formatCode="###0.0">
                  <c:v>18.100000000000001</c:v>
                </c:pt>
                <c:pt idx="4" formatCode="###0.0">
                  <c:v>15.7</c:v>
                </c:pt>
                <c:pt idx="5" formatCode="###0.0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nedůležitým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 formatCode="###0.0">
                  <c:v>5.5</c:v>
                </c:pt>
                <c:pt idx="2" formatCode="###0.0">
                  <c:v>8</c:v>
                </c:pt>
                <c:pt idx="3" formatCode="###0.0">
                  <c:v>6.3</c:v>
                </c:pt>
                <c:pt idx="4" formatCode="###0.0">
                  <c:v>5.0999999999999996</c:v>
                </c:pt>
                <c:pt idx="5" formatCode="###0.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Žádným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List1!$F$2:$F$7</c:f>
              <c:numCache>
                <c:formatCode>General</c:formatCode>
                <c:ptCount val="6"/>
                <c:pt idx="0" formatCode="###0.0">
                  <c:v>7.4</c:v>
                </c:pt>
                <c:pt idx="2" formatCode="###0.0">
                  <c:v>14.7</c:v>
                </c:pt>
                <c:pt idx="3" formatCode="###0.0">
                  <c:v>8.5</c:v>
                </c:pt>
                <c:pt idx="4" formatCode="###0.0">
                  <c:v>5.0999999999999996</c:v>
                </c:pt>
                <c:pt idx="5" formatCode="###0.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44-497F-8229-439DA2A5E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3015040"/>
        <c:axId val="133016576"/>
      </c:barChart>
      <c:catAx>
        <c:axId val="133015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3016576"/>
        <c:crosses val="autoZero"/>
        <c:auto val="1"/>
        <c:lblAlgn val="ctr"/>
        <c:lblOffset val="100"/>
        <c:tickLblSkip val="1"/>
        <c:noMultiLvlLbl val="0"/>
      </c:catAx>
      <c:valAx>
        <c:axId val="133016576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33015040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40405823711496"/>
          <c:y val="0.17391304347826086"/>
          <c:w val="0.67953124693494027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Zásadním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###0.0">
                  <c:v>15</c:v>
                </c:pt>
                <c:pt idx="2" formatCode="###0.0">
                  <c:v>8.6999999999999993</c:v>
                </c:pt>
                <c:pt idx="3" formatCode="###0.0">
                  <c:v>11.5</c:v>
                </c:pt>
                <c:pt idx="4" formatCode="###0.0">
                  <c:v>15.5</c:v>
                </c:pt>
                <c:pt idx="5" formatCode="###0.0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důležitým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###0.0">
                  <c:v>31.6</c:v>
                </c:pt>
                <c:pt idx="2" formatCode="###0.0">
                  <c:v>32.6</c:v>
                </c:pt>
                <c:pt idx="3" formatCode="###0.0">
                  <c:v>33.299999999999997</c:v>
                </c:pt>
                <c:pt idx="4" formatCode="###0.0">
                  <c:v>32.200000000000003</c:v>
                </c:pt>
                <c:pt idx="5" formatCode="###0.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nedůležitým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144-497F-8229-439DA2A5EB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144-497F-8229-439DA2A5EB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144-497F-8229-439DA2A5EB94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###0.0">
                  <c:v>18.399999999999999</c:v>
                </c:pt>
                <c:pt idx="2" formatCode="###0.0">
                  <c:v>21.2</c:v>
                </c:pt>
                <c:pt idx="3" formatCode="###0.0">
                  <c:v>20</c:v>
                </c:pt>
                <c:pt idx="4" formatCode="###0.0">
                  <c:v>18.5</c:v>
                </c:pt>
                <c:pt idx="5" formatCode="###0.0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nedůležitým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let+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 formatCode="###0.0">
                  <c:v>7.8</c:v>
                </c:pt>
                <c:pt idx="2" formatCode="###0.0">
                  <c:v>9.6</c:v>
                </c:pt>
                <c:pt idx="3" formatCode="###0.0">
                  <c:v>9</c:v>
                </c:pt>
                <c:pt idx="4" formatCode="###0.0">
                  <c:v>7.3</c:v>
                </c:pt>
                <c:pt idx="5" formatCode="###0.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Žádným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List1!$F$2:$F$7</c:f>
              <c:numCache>
                <c:formatCode>General</c:formatCode>
                <c:ptCount val="6"/>
                <c:pt idx="0" formatCode="###0.0">
                  <c:v>27.2</c:v>
                </c:pt>
                <c:pt idx="2" formatCode="###0.0">
                  <c:v>28</c:v>
                </c:pt>
                <c:pt idx="3" formatCode="###0.0">
                  <c:v>26.1</c:v>
                </c:pt>
                <c:pt idx="4" formatCode="###0.0">
                  <c:v>26.4</c:v>
                </c:pt>
                <c:pt idx="5" formatCode="###0.0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44-497F-8229-439DA2A5E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097984"/>
        <c:axId val="139099520"/>
      </c:barChart>
      <c:catAx>
        <c:axId val="1390979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9099520"/>
        <c:crosses val="autoZero"/>
        <c:auto val="1"/>
        <c:lblAlgn val="ctr"/>
        <c:lblOffset val="100"/>
        <c:tickLblSkip val="1"/>
        <c:noMultiLvlLbl val="0"/>
      </c:catAx>
      <c:valAx>
        <c:axId val="139099520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39097984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65069500841542"/>
          <c:y val="0.17391304347826086"/>
          <c:w val="0.46428461016363981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souhlasím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1C-4F59-92CE-0D3281040C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1C-4F59-92CE-0D3281040C2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1C-4F59-92CE-0D3281040C2B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VPM mají nadále nabízet nejrozsáhlejší pokrytí mimořádných zpravodajských událostí</c:v>
                </c:pt>
                <c:pt idx="1">
                  <c:v>VPM mají nabízet pokrytí jak velkých sportovních událostí (olympiáda, MS v hokeji atd.), tak i menšinových sportů.</c:v>
                </c:pt>
                <c:pt idx="2">
                  <c:v>VPM hrají v demokracii nezastupitelnou roli a rozhodně by neměla být zrušena nebo jakkoli omezována státem</c:v>
                </c:pt>
                <c:pt idx="3">
                  <c:v>VPM věnují mimořádný prostor kvalitní tvorbě u pořadů zaměřeným na děti a mládež</c:v>
                </c:pt>
                <c:pt idx="4">
                  <c:v>VPM jsou pod neustálým tlakem politiků, kteří se snaží ovlivnit jejich směřování ve svůj prospěch.</c:v>
                </c:pt>
                <c:pt idx="5">
                  <c:v>Vysílání VPM je zdrojem objektivních, vyvážených a ověřených informací</c:v>
                </c:pt>
              </c:strCache>
            </c:strRef>
          </c:cat>
          <c:val>
            <c:numRef>
              <c:f>List1!$B$2:$B$7</c:f>
              <c:numCache>
                <c:formatCode>###0.0</c:formatCode>
                <c:ptCount val="6"/>
                <c:pt idx="0">
                  <c:v>56.8</c:v>
                </c:pt>
                <c:pt idx="1">
                  <c:v>41</c:v>
                </c:pt>
                <c:pt idx="2">
                  <c:v>51.7</c:v>
                </c:pt>
                <c:pt idx="3">
                  <c:v>26.8</c:v>
                </c:pt>
                <c:pt idx="4">
                  <c:v>30.8</c:v>
                </c:pt>
                <c:pt idx="5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1C-4F59-92CE-0D3281040C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1C-4F59-92CE-0D3281040C2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1C-4F59-92CE-0D3281040C2B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VPM mají nadále nabízet nejrozsáhlejší pokrytí mimořádných zpravodajských událostí</c:v>
                </c:pt>
                <c:pt idx="1">
                  <c:v>VPM mají nabízet pokrytí jak velkých sportovních událostí (olympiáda, MS v hokeji atd.), tak i menšinových sportů.</c:v>
                </c:pt>
                <c:pt idx="2">
                  <c:v>VPM hrají v demokracii nezastupitelnou roli a rozhodně by neměla být zrušena nebo jakkoli omezována státem</c:v>
                </c:pt>
                <c:pt idx="3">
                  <c:v>VPM věnují mimořádný prostor kvalitní tvorbě u pořadů zaměřeným na děti a mládež</c:v>
                </c:pt>
                <c:pt idx="4">
                  <c:v>VPM jsou pod neustálým tlakem politiků, kteří se snaží ovlivnit jejich směřování ve svůj prospěch.</c:v>
                </c:pt>
                <c:pt idx="5">
                  <c:v>Vysílání VPM je zdrojem objektivních, vyvážených a ověřených informací</c:v>
                </c:pt>
              </c:strCache>
            </c:strRef>
          </c:cat>
          <c:val>
            <c:numRef>
              <c:f>List1!$C$2:$C$7</c:f>
              <c:numCache>
                <c:formatCode>###0.0</c:formatCode>
                <c:ptCount val="6"/>
                <c:pt idx="0">
                  <c:v>33.799999999999997</c:v>
                </c:pt>
                <c:pt idx="1">
                  <c:v>41.9</c:v>
                </c:pt>
                <c:pt idx="2">
                  <c:v>28</c:v>
                </c:pt>
                <c:pt idx="3">
                  <c:v>43.6</c:v>
                </c:pt>
                <c:pt idx="4">
                  <c:v>38.6</c:v>
                </c:pt>
                <c:pt idx="5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1C-4F59-92CE-0D3281040C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21C-4F59-92CE-0D3281040C2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21C-4F59-92CE-0D3281040C2B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VPM mají nadále nabízet nejrozsáhlejší pokrytí mimořádných zpravodajských událostí</c:v>
                </c:pt>
                <c:pt idx="1">
                  <c:v>VPM mají nabízet pokrytí jak velkých sportovních událostí (olympiáda, MS v hokeji atd.), tak i menšinových sportů.</c:v>
                </c:pt>
                <c:pt idx="2">
                  <c:v>VPM hrají v demokracii nezastupitelnou roli a rozhodně by neměla být zrušena nebo jakkoli omezována státem</c:v>
                </c:pt>
                <c:pt idx="3">
                  <c:v>VPM věnují mimořádný prostor kvalitní tvorbě u pořadů zaměřeným na děti a mládež</c:v>
                </c:pt>
                <c:pt idx="4">
                  <c:v>VPM jsou pod neustálým tlakem politiků, kteří se snaží ovlivnit jejich směřování ve svůj prospěch.</c:v>
                </c:pt>
                <c:pt idx="5">
                  <c:v>Vysílání VPM je zdrojem objektivních, vyvážených a ověřených informací</c:v>
                </c:pt>
              </c:strCache>
            </c:strRef>
          </c:cat>
          <c:val>
            <c:numRef>
              <c:f>List1!$D$2:$D$7</c:f>
              <c:numCache>
                <c:formatCode>###0.0</c:formatCode>
                <c:ptCount val="6"/>
                <c:pt idx="0">
                  <c:v>5.9</c:v>
                </c:pt>
                <c:pt idx="1">
                  <c:v>11.3</c:v>
                </c:pt>
                <c:pt idx="2">
                  <c:v>11.7</c:v>
                </c:pt>
                <c:pt idx="3">
                  <c:v>16.3</c:v>
                </c:pt>
                <c:pt idx="4">
                  <c:v>20.100000000000001</c:v>
                </c:pt>
                <c:pt idx="5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nesouhlasím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VPM mají nadále nabízet nejrozsáhlejší pokrytí mimořádných zpravodajských událostí</c:v>
                </c:pt>
                <c:pt idx="1">
                  <c:v>VPM mají nabízet pokrytí jak velkých sportovních událostí (olympiáda, MS v hokeji atd.), tak i menšinových sportů.</c:v>
                </c:pt>
                <c:pt idx="2">
                  <c:v>VPM hrají v demokracii nezastupitelnou roli a rozhodně by neměla být zrušena nebo jakkoli omezována státem</c:v>
                </c:pt>
                <c:pt idx="3">
                  <c:v>VPM věnují mimořádný prostor kvalitní tvorbě u pořadů zaměřeným na děti a mládež</c:v>
                </c:pt>
                <c:pt idx="4">
                  <c:v>VPM jsou pod neustálým tlakem politiků, kteří se snaží ovlivnit jejich směřování ve svůj prospěch.</c:v>
                </c:pt>
                <c:pt idx="5">
                  <c:v>Vysílání VPM je zdrojem objektivních, vyvážených a ověřených informací</c:v>
                </c:pt>
              </c:strCache>
            </c:strRef>
          </c:cat>
          <c:val>
            <c:numRef>
              <c:f>List1!$E$2:$E$7</c:f>
              <c:numCache>
                <c:formatCode>###0.0</c:formatCode>
                <c:ptCount val="6"/>
                <c:pt idx="0">
                  <c:v>0.9</c:v>
                </c:pt>
                <c:pt idx="1">
                  <c:v>2</c:v>
                </c:pt>
                <c:pt idx="2">
                  <c:v>4.7</c:v>
                </c:pt>
                <c:pt idx="3">
                  <c:v>3.2</c:v>
                </c:pt>
                <c:pt idx="4">
                  <c:v>4.4000000000000004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List1!$F$2:$F$7</c:f>
              <c:numCache>
                <c:formatCode>###0.0</c:formatCode>
                <c:ptCount val="6"/>
                <c:pt idx="0">
                  <c:v>2.5</c:v>
                </c:pt>
                <c:pt idx="1">
                  <c:v>3.8</c:v>
                </c:pt>
                <c:pt idx="2">
                  <c:v>3.8</c:v>
                </c:pt>
                <c:pt idx="3">
                  <c:v>10.1</c:v>
                </c:pt>
                <c:pt idx="4">
                  <c:v>6.2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1C-4F59-92CE-0D3281040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197824"/>
        <c:axId val="139613312"/>
      </c:barChart>
      <c:catAx>
        <c:axId val="139197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139613312"/>
        <c:crosses val="autoZero"/>
        <c:auto val="1"/>
        <c:lblAlgn val="ctr"/>
        <c:lblOffset val="100"/>
        <c:tickLblSkip val="1"/>
        <c:noMultiLvlLbl val="0"/>
      </c:catAx>
      <c:valAx>
        <c:axId val="139613312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39197824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40405823711496"/>
          <c:y val="0.17391304347826086"/>
          <c:w val="0.67953124693494027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1E-4AE0-92A9-84C97A2DE9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1E-4AE0-92A9-84C97A2DE93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B1E-4AE0-92A9-84C97A2DE93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Česká televize</c:v>
                </c:pt>
                <c:pt idx="1">
                  <c:v>Český rozhlas</c:v>
                </c:pt>
                <c:pt idx="2">
                  <c:v>TV Prima</c:v>
                </c:pt>
                <c:pt idx="3">
                  <c:v>TV Nova</c:v>
                </c:pt>
                <c:pt idx="4">
                  <c:v>Regionální rádia</c:v>
                </c:pt>
                <c:pt idx="5">
                  <c:v>Impuls</c:v>
                </c:pt>
                <c:pt idx="6">
                  <c:v>Frekvence 1</c:v>
                </c:pt>
                <c:pt idx="7">
                  <c:v>TV Barrandov</c:v>
                </c:pt>
              </c:strCache>
            </c:strRef>
          </c:cat>
          <c:val>
            <c:numRef>
              <c:f>List1!$B$2:$B$9</c:f>
              <c:numCache>
                <c:formatCode>###0.0</c:formatCode>
                <c:ptCount val="8"/>
                <c:pt idx="0">
                  <c:v>24</c:v>
                </c:pt>
                <c:pt idx="1">
                  <c:v>17.899999999999999</c:v>
                </c:pt>
                <c:pt idx="2">
                  <c:v>5.6</c:v>
                </c:pt>
                <c:pt idx="3">
                  <c:v>5.7</c:v>
                </c:pt>
                <c:pt idx="4">
                  <c:v>5.9</c:v>
                </c:pt>
                <c:pt idx="5">
                  <c:v>4.9000000000000004</c:v>
                </c:pt>
                <c:pt idx="6">
                  <c:v>4</c:v>
                </c:pt>
                <c:pt idx="7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B1E-4AE0-92A9-84C97A2DE9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B1E-4AE0-92A9-84C97A2DE93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B1E-4AE0-92A9-84C97A2DE93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Česká televize</c:v>
                </c:pt>
                <c:pt idx="1">
                  <c:v>Český rozhlas</c:v>
                </c:pt>
                <c:pt idx="2">
                  <c:v>TV Prima</c:v>
                </c:pt>
                <c:pt idx="3">
                  <c:v>TV Nova</c:v>
                </c:pt>
                <c:pt idx="4">
                  <c:v>Regionální rádia</c:v>
                </c:pt>
                <c:pt idx="5">
                  <c:v>Impuls</c:v>
                </c:pt>
                <c:pt idx="6">
                  <c:v>Frekvence 1</c:v>
                </c:pt>
                <c:pt idx="7">
                  <c:v>TV Barrandov</c:v>
                </c:pt>
              </c:strCache>
            </c:strRef>
          </c:cat>
          <c:val>
            <c:numRef>
              <c:f>List1!$C$2:$C$9</c:f>
              <c:numCache>
                <c:formatCode>###0.0</c:formatCode>
                <c:ptCount val="8"/>
                <c:pt idx="0">
                  <c:v>49.7</c:v>
                </c:pt>
                <c:pt idx="1">
                  <c:v>35.799999999999997</c:v>
                </c:pt>
                <c:pt idx="2">
                  <c:v>42.3</c:v>
                </c:pt>
                <c:pt idx="3">
                  <c:v>37.9</c:v>
                </c:pt>
                <c:pt idx="4">
                  <c:v>34.700000000000003</c:v>
                </c:pt>
                <c:pt idx="5">
                  <c:v>27.9</c:v>
                </c:pt>
                <c:pt idx="6">
                  <c:v>27.2</c:v>
                </c:pt>
                <c:pt idx="7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B1E-4AE0-92A9-84C97A2DE9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B1E-4AE0-92A9-84C97A2DE93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B1E-4AE0-92A9-84C97A2DE93D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Česká televize</c:v>
                </c:pt>
                <c:pt idx="1">
                  <c:v>Český rozhlas</c:v>
                </c:pt>
                <c:pt idx="2">
                  <c:v>TV Prima</c:v>
                </c:pt>
                <c:pt idx="3">
                  <c:v>TV Nova</c:v>
                </c:pt>
                <c:pt idx="4">
                  <c:v>Regionální rádia</c:v>
                </c:pt>
                <c:pt idx="5">
                  <c:v>Impuls</c:v>
                </c:pt>
                <c:pt idx="6">
                  <c:v>Frekvence 1</c:v>
                </c:pt>
                <c:pt idx="7">
                  <c:v>TV Barrandov</c:v>
                </c:pt>
              </c:strCache>
            </c:strRef>
          </c:cat>
          <c:val>
            <c:numRef>
              <c:f>List1!$D$2:$D$9</c:f>
              <c:numCache>
                <c:formatCode>###0.0</c:formatCode>
                <c:ptCount val="8"/>
                <c:pt idx="0">
                  <c:v>15.9</c:v>
                </c:pt>
                <c:pt idx="1">
                  <c:v>12.2</c:v>
                </c:pt>
                <c:pt idx="2">
                  <c:v>32.4</c:v>
                </c:pt>
                <c:pt idx="3">
                  <c:v>37.200000000000003</c:v>
                </c:pt>
                <c:pt idx="4">
                  <c:v>15.9</c:v>
                </c:pt>
                <c:pt idx="5">
                  <c:v>22.1</c:v>
                </c:pt>
                <c:pt idx="6">
                  <c:v>21.8</c:v>
                </c:pt>
                <c:pt idx="7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Česká televize</c:v>
                </c:pt>
                <c:pt idx="1">
                  <c:v>Český rozhlas</c:v>
                </c:pt>
                <c:pt idx="2">
                  <c:v>TV Prima</c:v>
                </c:pt>
                <c:pt idx="3">
                  <c:v>TV Nova</c:v>
                </c:pt>
                <c:pt idx="4">
                  <c:v>Regionální rádia</c:v>
                </c:pt>
                <c:pt idx="5">
                  <c:v>Impuls</c:v>
                </c:pt>
                <c:pt idx="6">
                  <c:v>Frekvence 1</c:v>
                </c:pt>
                <c:pt idx="7">
                  <c:v>TV Barrandov</c:v>
                </c:pt>
              </c:strCache>
            </c:strRef>
          </c:cat>
          <c:val>
            <c:numRef>
              <c:f>List1!$E$2:$E$9</c:f>
              <c:numCache>
                <c:formatCode>###0.0</c:formatCode>
                <c:ptCount val="8"/>
                <c:pt idx="0">
                  <c:v>6.5</c:v>
                </c:pt>
                <c:pt idx="1">
                  <c:v>8</c:v>
                </c:pt>
                <c:pt idx="2">
                  <c:v>12.2</c:v>
                </c:pt>
                <c:pt idx="3">
                  <c:v>14.4</c:v>
                </c:pt>
                <c:pt idx="4">
                  <c:v>8.9</c:v>
                </c:pt>
                <c:pt idx="5">
                  <c:v>12.2</c:v>
                </c:pt>
                <c:pt idx="6">
                  <c:v>11.4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List1!$F$2:$F$9</c:f>
              <c:numCache>
                <c:formatCode>###0.0</c:formatCode>
                <c:ptCount val="8"/>
                <c:pt idx="0">
                  <c:v>3.9</c:v>
                </c:pt>
                <c:pt idx="1">
                  <c:v>26.2</c:v>
                </c:pt>
                <c:pt idx="2">
                  <c:v>7.5</c:v>
                </c:pt>
                <c:pt idx="3">
                  <c:v>4.9000000000000004</c:v>
                </c:pt>
                <c:pt idx="4">
                  <c:v>34.6</c:v>
                </c:pt>
                <c:pt idx="5">
                  <c:v>32.9</c:v>
                </c:pt>
                <c:pt idx="6">
                  <c:v>35.700000000000003</c:v>
                </c:pt>
                <c:pt idx="7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1E-4AE0-92A9-84C97A2D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0013952"/>
        <c:axId val="140015488"/>
      </c:barChart>
      <c:catAx>
        <c:axId val="1400139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40015488"/>
        <c:crosses val="autoZero"/>
        <c:auto val="1"/>
        <c:lblAlgn val="ctr"/>
        <c:lblOffset val="100"/>
        <c:tickLblSkip val="1"/>
        <c:noMultiLvlLbl val="0"/>
      </c:catAx>
      <c:valAx>
        <c:axId val="140015488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0013952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852649584721182E-3"/>
          <c:y val="1.5574302401038288E-2"/>
          <c:w val="0.99571280047393174"/>
          <c:h val="9.5784412412432865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40405823711496"/>
          <c:y val="7.2680077871512011E-2"/>
          <c:w val="0.67953124693494027"/>
          <c:h val="0.743041587679541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rgbClr val="0F65A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701-40D3-95A6-B71D210C6F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01-40D3-95A6-B71D210C6F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701-40D3-95A6-B71D210C6F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D7F-4FC0-A222-84DAAE2F3DE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Česká televize</c:v>
                </c:pt>
                <c:pt idx="1">
                  <c:v>Int. zpr. servery</c:v>
                </c:pt>
                <c:pt idx="2">
                  <c:v>Soukromé TV</c:v>
                </c:pt>
                <c:pt idx="3">
                  <c:v>Český rozhlas</c:v>
                </c:pt>
                <c:pt idx="4">
                  <c:v>Sociální sítě</c:v>
                </c:pt>
                <c:pt idx="5">
                  <c:v>Denní tisk</c:v>
                </c:pt>
                <c:pt idx="6">
                  <c:v>Soukromá rádia</c:v>
                </c:pt>
              </c:strCache>
            </c:strRef>
          </c:cat>
          <c:val>
            <c:numRef>
              <c:f>List1!$B$2:$B$8</c:f>
              <c:numCache>
                <c:formatCode>###0.0</c:formatCode>
                <c:ptCount val="7"/>
                <c:pt idx="0">
                  <c:v>39.6</c:v>
                </c:pt>
                <c:pt idx="1">
                  <c:v>33.299999999999997</c:v>
                </c:pt>
                <c:pt idx="2">
                  <c:v>12.8</c:v>
                </c:pt>
                <c:pt idx="3">
                  <c:v>5.3</c:v>
                </c:pt>
                <c:pt idx="4">
                  <c:v>3.9</c:v>
                </c:pt>
                <c:pt idx="5">
                  <c:v>3.2</c:v>
                </c:pt>
                <c:pt idx="6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668480"/>
        <c:axId val="139674368"/>
      </c:barChart>
      <c:catAx>
        <c:axId val="139668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9674368"/>
        <c:crosses val="autoZero"/>
        <c:auto val="1"/>
        <c:lblAlgn val="ctr"/>
        <c:lblOffset val="100"/>
        <c:tickLblSkip val="1"/>
        <c:noMultiLvlLbl val="0"/>
      </c:catAx>
      <c:valAx>
        <c:axId val="139674368"/>
        <c:scaling>
          <c:orientation val="minMax"/>
          <c:max val="10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39668480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61002584600589"/>
          <c:y val="0.17391304347826086"/>
          <c:w val="0.55548716715754043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 (výborně)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2A-4374-9572-1850A5F981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2A-4374-9572-1850A5F981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2A-4374-9572-1850A5F9817E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Vzdělávání dětí a mládeže</c:v>
                </c:pt>
                <c:pt idx="2">
                  <c:v>Odborný výklad, analýzy situace</c:v>
                </c:pt>
                <c:pt idx="3">
                  <c:v>Poradenství, praktické informace pro občany</c:v>
                </c:pt>
                <c:pt idx="4">
                  <c:v>Vysílání pro specifické cílové skupiny</c:v>
                </c:pt>
                <c:pt idx="5">
                  <c:v>Důvěryhodnost informací</c:v>
                </c:pt>
                <c:pt idx="6">
                  <c:v>Prostor pro vyjádření politiků a odborníků</c:v>
                </c:pt>
                <c:pt idx="7">
                  <c:v>Informace o dění v zahraničí</c:v>
                </c:pt>
                <c:pt idx="8">
                  <c:v>Vyváženost a nezkreslenost informací</c:v>
                </c:pt>
              </c:strCache>
            </c:strRef>
          </c:cat>
          <c:val>
            <c:numRef>
              <c:f>List1!$B$2:$B$10</c:f>
              <c:numCache>
                <c:formatCode>###0.0</c:formatCode>
                <c:ptCount val="9"/>
                <c:pt idx="0">
                  <c:v>44.7</c:v>
                </c:pt>
                <c:pt idx="1">
                  <c:v>38.1</c:v>
                </c:pt>
                <c:pt idx="2">
                  <c:v>33.1</c:v>
                </c:pt>
                <c:pt idx="3">
                  <c:v>33.200000000000003</c:v>
                </c:pt>
                <c:pt idx="4">
                  <c:v>30.3</c:v>
                </c:pt>
                <c:pt idx="5">
                  <c:v>32.299999999999997</c:v>
                </c:pt>
                <c:pt idx="6">
                  <c:v>30</c:v>
                </c:pt>
                <c:pt idx="7">
                  <c:v>28.7</c:v>
                </c:pt>
                <c:pt idx="8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 (chvalitebně)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02A-4374-9572-1850A5F981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02A-4374-9572-1850A5F981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02A-4374-9572-1850A5F9817E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Vzdělávání dětí a mládeže</c:v>
                </c:pt>
                <c:pt idx="2">
                  <c:v>Odborný výklad, analýzy situace</c:v>
                </c:pt>
                <c:pt idx="3">
                  <c:v>Poradenství, praktické informace pro občany</c:v>
                </c:pt>
                <c:pt idx="4">
                  <c:v>Vysílání pro specifické cílové skupiny</c:v>
                </c:pt>
                <c:pt idx="5">
                  <c:v>Důvěryhodnost informací</c:v>
                </c:pt>
                <c:pt idx="6">
                  <c:v>Prostor pro vyjádření politiků a odborníků</c:v>
                </c:pt>
                <c:pt idx="7">
                  <c:v>Informace o dění v zahraničí</c:v>
                </c:pt>
                <c:pt idx="8">
                  <c:v>Vyváženost a nezkreslenost informací</c:v>
                </c:pt>
              </c:strCache>
            </c:strRef>
          </c:cat>
          <c:val>
            <c:numRef>
              <c:f>List1!$C$2:$C$10</c:f>
              <c:numCache>
                <c:formatCode>###0.0</c:formatCode>
                <c:ptCount val="9"/>
                <c:pt idx="0">
                  <c:v>34.5</c:v>
                </c:pt>
                <c:pt idx="1">
                  <c:v>29.8</c:v>
                </c:pt>
                <c:pt idx="2">
                  <c:v>37.299999999999997</c:v>
                </c:pt>
                <c:pt idx="3">
                  <c:v>35.799999999999997</c:v>
                </c:pt>
                <c:pt idx="4">
                  <c:v>32.4</c:v>
                </c:pt>
                <c:pt idx="5">
                  <c:v>35.799999999999997</c:v>
                </c:pt>
                <c:pt idx="6">
                  <c:v>37.5</c:v>
                </c:pt>
                <c:pt idx="7">
                  <c:v>38.200000000000003</c:v>
                </c:pt>
                <c:pt idx="8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 (dobře)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02A-4374-9572-1850A5F981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02A-4374-9572-1850A5F981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02A-4374-9572-1850A5F9817E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Vzdělávání dětí a mládeže</c:v>
                </c:pt>
                <c:pt idx="2">
                  <c:v>Odborný výklad, analýzy situace</c:v>
                </c:pt>
                <c:pt idx="3">
                  <c:v>Poradenství, praktické informace pro občany</c:v>
                </c:pt>
                <c:pt idx="4">
                  <c:v>Vysílání pro specifické cílové skupiny</c:v>
                </c:pt>
                <c:pt idx="5">
                  <c:v>Důvěryhodnost informací</c:v>
                </c:pt>
                <c:pt idx="6">
                  <c:v>Prostor pro vyjádření politiků a odborníků</c:v>
                </c:pt>
                <c:pt idx="7">
                  <c:v>Informace o dění v zahraničí</c:v>
                </c:pt>
                <c:pt idx="8">
                  <c:v>Vyváženost a nezkreslenost informací</c:v>
                </c:pt>
              </c:strCache>
            </c:strRef>
          </c:cat>
          <c:val>
            <c:numRef>
              <c:f>List1!$D$2:$D$10</c:f>
              <c:numCache>
                <c:formatCode>###0.0</c:formatCode>
                <c:ptCount val="9"/>
                <c:pt idx="0">
                  <c:v>13.1</c:v>
                </c:pt>
                <c:pt idx="1">
                  <c:v>14.5</c:v>
                </c:pt>
                <c:pt idx="2">
                  <c:v>17.899999999999999</c:v>
                </c:pt>
                <c:pt idx="3">
                  <c:v>19.100000000000001</c:v>
                </c:pt>
                <c:pt idx="4">
                  <c:v>18.899999999999999</c:v>
                </c:pt>
                <c:pt idx="5">
                  <c:v>20.5</c:v>
                </c:pt>
                <c:pt idx="6">
                  <c:v>19.5</c:v>
                </c:pt>
                <c:pt idx="7">
                  <c:v>21.2</c:v>
                </c:pt>
                <c:pt idx="8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 (uspokojivě)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Vzdělávání dětí a mládeže</c:v>
                </c:pt>
                <c:pt idx="2">
                  <c:v>Odborný výklad, analýzy situace</c:v>
                </c:pt>
                <c:pt idx="3">
                  <c:v>Poradenství, praktické informace pro občany</c:v>
                </c:pt>
                <c:pt idx="4">
                  <c:v>Vysílání pro specifické cílové skupiny</c:v>
                </c:pt>
                <c:pt idx="5">
                  <c:v>Důvěryhodnost informací</c:v>
                </c:pt>
                <c:pt idx="6">
                  <c:v>Prostor pro vyjádření politiků a odborníků</c:v>
                </c:pt>
                <c:pt idx="7">
                  <c:v>Informace o dění v zahraničí</c:v>
                </c:pt>
                <c:pt idx="8">
                  <c:v>Vyváženost a nezkreslenost informací</c:v>
                </c:pt>
              </c:strCache>
            </c:strRef>
          </c:cat>
          <c:val>
            <c:numRef>
              <c:f>List1!$E$2:$E$10</c:f>
              <c:numCache>
                <c:formatCode>###0.0</c:formatCode>
                <c:ptCount val="9"/>
                <c:pt idx="0">
                  <c:v>2.1</c:v>
                </c:pt>
                <c:pt idx="1">
                  <c:v>4</c:v>
                </c:pt>
                <c:pt idx="2">
                  <c:v>4</c:v>
                </c:pt>
                <c:pt idx="3">
                  <c:v>4.0999999999999996</c:v>
                </c:pt>
                <c:pt idx="4">
                  <c:v>4</c:v>
                </c:pt>
                <c:pt idx="5">
                  <c:v>4.2</c:v>
                </c:pt>
                <c:pt idx="6">
                  <c:v>4.5999999999999996</c:v>
                </c:pt>
                <c:pt idx="7">
                  <c:v>5.5</c:v>
                </c:pt>
                <c:pt idx="8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 (neuspokojivě)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List1!$F$2:$F$10</c:f>
              <c:numCache>
                <c:formatCode>###0.0</c:formatCode>
                <c:ptCount val="9"/>
                <c:pt idx="0">
                  <c:v>0.7</c:v>
                </c:pt>
                <c:pt idx="1">
                  <c:v>1.3</c:v>
                </c:pt>
                <c:pt idx="2">
                  <c:v>0.7</c:v>
                </c:pt>
                <c:pt idx="3">
                  <c:v>0.7</c:v>
                </c:pt>
                <c:pt idx="4">
                  <c:v>0.9</c:v>
                </c:pt>
                <c:pt idx="5">
                  <c:v>1.9</c:v>
                </c:pt>
                <c:pt idx="6">
                  <c:v>1.5</c:v>
                </c:pt>
                <c:pt idx="7">
                  <c:v>1.2</c:v>
                </c:pt>
                <c:pt idx="8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2A-4374-9572-1850A5F9817E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List1!$G$2:$G$10</c:f>
              <c:numCache>
                <c:formatCode>###0.0</c:formatCode>
                <c:ptCount val="9"/>
                <c:pt idx="0">
                  <c:v>4.9000000000000004</c:v>
                </c:pt>
                <c:pt idx="1">
                  <c:v>12.3</c:v>
                </c:pt>
                <c:pt idx="2">
                  <c:v>7</c:v>
                </c:pt>
                <c:pt idx="3">
                  <c:v>7.1</c:v>
                </c:pt>
                <c:pt idx="4">
                  <c:v>13.5</c:v>
                </c:pt>
                <c:pt idx="5">
                  <c:v>5.3</c:v>
                </c:pt>
                <c:pt idx="6">
                  <c:v>6.9</c:v>
                </c:pt>
                <c:pt idx="7">
                  <c:v>5.0999999999999996</c:v>
                </c:pt>
                <c:pt idx="8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2A-4374-9572-1850A5F9817E}"/>
            </c:ext>
          </c:extLst>
        </c:ser>
        <c:ser>
          <c:idx val="6"/>
          <c:order val="6"/>
          <c:tx>
            <c:strRef>
              <c:f>List1!$I$1</c:f>
              <c:strCache>
                <c:ptCount val="1"/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List1!$I$2:$I$10</c:f>
              <c:numCache>
                <c:formatCode>###0.0</c:formatCode>
                <c:ptCount val="9"/>
                <c:pt idx="0">
                  <c:v>1.73</c:v>
                </c:pt>
                <c:pt idx="1">
                  <c:v>1.87</c:v>
                </c:pt>
                <c:pt idx="2">
                  <c:v>1.95</c:v>
                </c:pt>
                <c:pt idx="3">
                  <c:v>1.96</c:v>
                </c:pt>
                <c:pt idx="4">
                  <c:v>1.99</c:v>
                </c:pt>
                <c:pt idx="5">
                  <c:v>2.02</c:v>
                </c:pt>
                <c:pt idx="6">
                  <c:v>2.0299999999999998</c:v>
                </c:pt>
                <c:pt idx="7">
                  <c:v>2.08</c:v>
                </c:pt>
                <c:pt idx="8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1B-4756-A94F-44921161B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864704"/>
        <c:axId val="139878784"/>
      </c:barChart>
      <c:catAx>
        <c:axId val="1398647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39878784"/>
        <c:crosses val="autoZero"/>
        <c:auto val="1"/>
        <c:lblAlgn val="ctr"/>
        <c:lblOffset val="100"/>
        <c:tickLblSkip val="1"/>
        <c:noMultiLvlLbl val="0"/>
      </c:catAx>
      <c:valAx>
        <c:axId val="139878784"/>
        <c:scaling>
          <c:orientation val="minMax"/>
          <c:max val="12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39864704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6.4615627054969899E-2"/>
          <c:y val="7.7871512005191434E-2"/>
          <c:w val="0.93184332888479027"/>
          <c:h val="7.8132718809240359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2311514495803"/>
          <c:y val="0.17391304347826086"/>
          <c:w val="0.56676884855041976"/>
          <c:h val="0.6833400951422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 (výborně)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3D-46D0-92EA-C731F46A9CB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3D-46D0-92EA-C731F46A9C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3D-46D0-92EA-C731F46A9CB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Důvěryhodnost informací</c:v>
                </c:pt>
                <c:pt idx="2">
                  <c:v>Poradenství, praktické informace pro občany</c:v>
                </c:pt>
                <c:pt idx="3">
                  <c:v>Odborný výklad, analýzy situace</c:v>
                </c:pt>
                <c:pt idx="4">
                  <c:v>Informace o dění v zahraničí</c:v>
                </c:pt>
                <c:pt idx="5">
                  <c:v>Vyváženost a nezkreslenost informací</c:v>
                </c:pt>
                <c:pt idx="6">
                  <c:v>Prostor pro vyjádření politiků a odborníků</c:v>
                </c:pt>
                <c:pt idx="7">
                  <c:v>Vysílání pro specifické cílové skupiny</c:v>
                </c:pt>
                <c:pt idx="8">
                  <c:v>Vzdělávání dětí a mládeže</c:v>
                </c:pt>
              </c:strCache>
            </c:strRef>
          </c:cat>
          <c:val>
            <c:numRef>
              <c:f>List1!$B$2:$B$10</c:f>
              <c:numCache>
                <c:formatCode>###0.0</c:formatCode>
                <c:ptCount val="9"/>
                <c:pt idx="0">
                  <c:v>39</c:v>
                </c:pt>
                <c:pt idx="1">
                  <c:v>31.3</c:v>
                </c:pt>
                <c:pt idx="2">
                  <c:v>27.7</c:v>
                </c:pt>
                <c:pt idx="3">
                  <c:v>25.1</c:v>
                </c:pt>
                <c:pt idx="4">
                  <c:v>24.1</c:v>
                </c:pt>
                <c:pt idx="5">
                  <c:v>23.4</c:v>
                </c:pt>
                <c:pt idx="6">
                  <c:v>22.3</c:v>
                </c:pt>
                <c:pt idx="7">
                  <c:v>14.3</c:v>
                </c:pt>
                <c:pt idx="8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 (chvalitebně)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23D-46D0-92EA-C731F46A9CB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23D-46D0-92EA-C731F46A9C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23D-46D0-92EA-C731F46A9CB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Důvěryhodnost informací</c:v>
                </c:pt>
                <c:pt idx="2">
                  <c:v>Poradenství, praktické informace pro občany</c:v>
                </c:pt>
                <c:pt idx="3">
                  <c:v>Odborný výklad, analýzy situace</c:v>
                </c:pt>
                <c:pt idx="4">
                  <c:v>Informace o dění v zahraničí</c:v>
                </c:pt>
                <c:pt idx="5">
                  <c:v>Vyváženost a nezkreslenost informací</c:v>
                </c:pt>
                <c:pt idx="6">
                  <c:v>Prostor pro vyjádření politiků a odborníků</c:v>
                </c:pt>
                <c:pt idx="7">
                  <c:v>Vysílání pro specifické cílové skupiny</c:v>
                </c:pt>
                <c:pt idx="8">
                  <c:v>Vzdělávání dětí a mládeže</c:v>
                </c:pt>
              </c:strCache>
            </c:strRef>
          </c:cat>
          <c:val>
            <c:numRef>
              <c:f>List1!$C$2:$C$10</c:f>
              <c:numCache>
                <c:formatCode>###0.0</c:formatCode>
                <c:ptCount val="9"/>
                <c:pt idx="0">
                  <c:v>28.8</c:v>
                </c:pt>
                <c:pt idx="1">
                  <c:v>32.799999999999997</c:v>
                </c:pt>
                <c:pt idx="2">
                  <c:v>31.4</c:v>
                </c:pt>
                <c:pt idx="3">
                  <c:v>33.5</c:v>
                </c:pt>
                <c:pt idx="4">
                  <c:v>35.6</c:v>
                </c:pt>
                <c:pt idx="5">
                  <c:v>35.299999999999997</c:v>
                </c:pt>
                <c:pt idx="6">
                  <c:v>33.4</c:v>
                </c:pt>
                <c:pt idx="7">
                  <c:v>31</c:v>
                </c:pt>
                <c:pt idx="8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 (dobře)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23D-46D0-92EA-C731F46A9CB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23D-46D0-92EA-C731F46A9C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23D-46D0-92EA-C731F46A9CB7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Důvěryhodnost informací</c:v>
                </c:pt>
                <c:pt idx="2">
                  <c:v>Poradenství, praktické informace pro občany</c:v>
                </c:pt>
                <c:pt idx="3">
                  <c:v>Odborný výklad, analýzy situace</c:v>
                </c:pt>
                <c:pt idx="4">
                  <c:v>Informace o dění v zahraničí</c:v>
                </c:pt>
                <c:pt idx="5">
                  <c:v>Vyváženost a nezkreslenost informací</c:v>
                </c:pt>
                <c:pt idx="6">
                  <c:v>Prostor pro vyjádření politiků a odborníků</c:v>
                </c:pt>
                <c:pt idx="7">
                  <c:v>Vysílání pro specifické cílové skupiny</c:v>
                </c:pt>
                <c:pt idx="8">
                  <c:v>Vzdělávání dětí a mládeže</c:v>
                </c:pt>
              </c:strCache>
            </c:strRef>
          </c:cat>
          <c:val>
            <c:numRef>
              <c:f>List1!$D$2:$D$10</c:f>
              <c:numCache>
                <c:formatCode>###0.0</c:formatCode>
                <c:ptCount val="9"/>
                <c:pt idx="0">
                  <c:v>12.3</c:v>
                </c:pt>
                <c:pt idx="1">
                  <c:v>15.3</c:v>
                </c:pt>
                <c:pt idx="2">
                  <c:v>19.7</c:v>
                </c:pt>
                <c:pt idx="3">
                  <c:v>19.5</c:v>
                </c:pt>
                <c:pt idx="4">
                  <c:v>18.3</c:v>
                </c:pt>
                <c:pt idx="5">
                  <c:v>17.8</c:v>
                </c:pt>
                <c:pt idx="6">
                  <c:v>20.9</c:v>
                </c:pt>
                <c:pt idx="7">
                  <c:v>20</c:v>
                </c:pt>
                <c:pt idx="8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 (uspokojivě)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Aktuálnost, rychlost informací</c:v>
                </c:pt>
                <c:pt idx="1">
                  <c:v>Důvěryhodnost informací</c:v>
                </c:pt>
                <c:pt idx="2">
                  <c:v>Poradenství, praktické informace pro občany</c:v>
                </c:pt>
                <c:pt idx="3">
                  <c:v>Odborný výklad, analýzy situace</c:v>
                </c:pt>
                <c:pt idx="4">
                  <c:v>Informace o dění v zahraničí</c:v>
                </c:pt>
                <c:pt idx="5">
                  <c:v>Vyváženost a nezkreslenost informací</c:v>
                </c:pt>
                <c:pt idx="6">
                  <c:v>Prostor pro vyjádření politiků a odborníků</c:v>
                </c:pt>
                <c:pt idx="7">
                  <c:v>Vysílání pro specifické cílové skupiny</c:v>
                </c:pt>
                <c:pt idx="8">
                  <c:v>Vzdělávání dětí a mládeže</c:v>
                </c:pt>
              </c:strCache>
            </c:strRef>
          </c:cat>
          <c:val>
            <c:numRef>
              <c:f>List1!$E$2:$E$10</c:f>
              <c:numCache>
                <c:formatCode>###0.0</c:formatCode>
                <c:ptCount val="9"/>
                <c:pt idx="0">
                  <c:v>3.4</c:v>
                </c:pt>
                <c:pt idx="1">
                  <c:v>3.7</c:v>
                </c:pt>
                <c:pt idx="2">
                  <c:v>2.9</c:v>
                </c:pt>
                <c:pt idx="3">
                  <c:v>3.9</c:v>
                </c:pt>
                <c:pt idx="4">
                  <c:v>4.5</c:v>
                </c:pt>
                <c:pt idx="5">
                  <c:v>4.3</c:v>
                </c:pt>
                <c:pt idx="6">
                  <c:v>4.0999999999999996</c:v>
                </c:pt>
                <c:pt idx="7">
                  <c:v>4.8</c:v>
                </c:pt>
                <c:pt idx="8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 (neuspokojivě)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List1!$F$2:$F$10</c:f>
              <c:numCache>
                <c:formatCode>###0.0</c:formatCode>
                <c:ptCount val="9"/>
                <c:pt idx="0">
                  <c:v>0.6</c:v>
                </c:pt>
                <c:pt idx="1">
                  <c:v>0.9</c:v>
                </c:pt>
                <c:pt idx="2">
                  <c:v>0.4</c:v>
                </c:pt>
                <c:pt idx="3">
                  <c:v>0.5</c:v>
                </c:pt>
                <c:pt idx="4">
                  <c:v>0.8</c:v>
                </c:pt>
                <c:pt idx="5">
                  <c:v>1.1000000000000001</c:v>
                </c:pt>
                <c:pt idx="6">
                  <c:v>0.6</c:v>
                </c:pt>
                <c:pt idx="7">
                  <c:v>0.8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3D-46D0-92EA-C731F46A9CB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List1!$G$2:$G$10</c:f>
              <c:numCache>
                <c:formatCode>###0.0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17.899999999999999</c:v>
                </c:pt>
                <c:pt idx="3">
                  <c:v>17.5</c:v>
                </c:pt>
                <c:pt idx="4">
                  <c:v>16.7</c:v>
                </c:pt>
                <c:pt idx="5">
                  <c:v>18</c:v>
                </c:pt>
                <c:pt idx="6">
                  <c:v>18.8</c:v>
                </c:pt>
                <c:pt idx="7">
                  <c:v>29.1</c:v>
                </c:pt>
                <c:pt idx="8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3D-46D0-92EA-C731F46A9CB7}"/>
            </c:ext>
          </c:extLst>
        </c:ser>
        <c:ser>
          <c:idx val="6"/>
          <c:order val="6"/>
          <c:tx>
            <c:strRef>
              <c:f>List1!$I$1</c:f>
              <c:strCache>
                <c:ptCount val="1"/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List1!$I$2:$I$10</c:f>
              <c:numCache>
                <c:formatCode>###0.0</c:formatCode>
                <c:ptCount val="9"/>
                <c:pt idx="0">
                  <c:v>1.79</c:v>
                </c:pt>
                <c:pt idx="1">
                  <c:v>1.93</c:v>
                </c:pt>
                <c:pt idx="2">
                  <c:v>1.99</c:v>
                </c:pt>
                <c:pt idx="3">
                  <c:v>2.04</c:v>
                </c:pt>
                <c:pt idx="4">
                  <c:v>2.0699999999999998</c:v>
                </c:pt>
                <c:pt idx="5">
                  <c:v>2.08</c:v>
                </c:pt>
                <c:pt idx="6">
                  <c:v>2.11</c:v>
                </c:pt>
                <c:pt idx="7">
                  <c:v>2.25</c:v>
                </c:pt>
                <c:pt idx="8">
                  <c:v>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2E-4D66-A3E8-263F117A7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0519680"/>
        <c:axId val="140525568"/>
      </c:barChart>
      <c:catAx>
        <c:axId val="140519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40525568"/>
        <c:crosses val="autoZero"/>
        <c:auto val="1"/>
        <c:lblAlgn val="ctr"/>
        <c:lblOffset val="100"/>
        <c:tickLblSkip val="1"/>
        <c:noMultiLvlLbl val="0"/>
      </c:catAx>
      <c:valAx>
        <c:axId val="140525568"/>
        <c:scaling>
          <c:orientation val="minMax"/>
          <c:max val="120"/>
          <c:min val="0"/>
        </c:scaling>
        <c:delete val="1"/>
        <c:axPos val="b"/>
        <c:numFmt formatCode="###0.0" sourceLinked="1"/>
        <c:majorTickMark val="out"/>
        <c:minorTickMark val="none"/>
        <c:tickLblPos val="nextTo"/>
        <c:crossAx val="140519680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6.8865854345078484E-2"/>
          <c:y val="8.8254380272550295E-2"/>
          <c:w val="0.89999988332344982"/>
          <c:h val="5.3169687338725749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0.9117</cdr:y>
    </cdr:from>
    <cdr:to>
      <cdr:x>0.99958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0" y="4198690"/>
          <a:ext cx="6355240" cy="406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r"/>
          <a:r>
            <a:rPr lang="cs-CZ" sz="1000" dirty="0">
              <a:solidFill>
                <a:schemeClr val="tx1"/>
              </a:solidFill>
            </a:rPr>
            <a:t>Všichni respondenti, </a:t>
          </a:r>
          <a:r>
            <a:rPr lang="cs-CZ" sz="1000" dirty="0" smtClean="0">
              <a:solidFill>
                <a:schemeClr val="tx1"/>
              </a:solidFill>
            </a:rPr>
            <a:t>n=</a:t>
          </a:r>
          <a:r>
            <a:rPr lang="en-US" sz="1000" dirty="0" smtClean="0">
              <a:solidFill>
                <a:schemeClr val="tx1"/>
              </a:solidFill>
            </a:rPr>
            <a:t>2002 </a:t>
          </a:r>
          <a:r>
            <a:rPr lang="en-US" sz="1000" dirty="0">
              <a:solidFill>
                <a:schemeClr val="tx1"/>
              </a:solidFill>
            </a:rPr>
            <a:t>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12a.Kolik </a:t>
          </a:r>
          <a:r>
            <a:rPr lang="cs-CZ" sz="900" dirty="0">
              <a:solidFill>
                <a:schemeClr val="bg2"/>
              </a:solidFill>
            </a:rPr>
            <a:t>korun je současná měsíční výše televizních poplatků</a:t>
          </a:r>
          <a:r>
            <a:rPr lang="cs-CZ" sz="900" dirty="0" smtClean="0">
              <a:solidFill>
                <a:schemeClr val="bg2"/>
              </a:solidFill>
            </a:rPr>
            <a:t>?</a:t>
          </a:r>
          <a:endParaRPr lang="en-US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12b. Kolik korun je současná měsíční výše rozhlasových poplatků?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Respondenti, kteří </a:t>
          </a:r>
          <a:r>
            <a:rPr lang="en-US" sz="900" dirty="0" err="1" smtClean="0">
              <a:solidFill>
                <a:schemeClr val="bg2"/>
              </a:solidFill>
            </a:rPr>
            <a:t>zna</a:t>
          </a:r>
          <a:r>
            <a:rPr lang="cs-CZ" sz="900" dirty="0" smtClean="0">
              <a:solidFill>
                <a:schemeClr val="bg2"/>
              </a:solidFill>
            </a:rPr>
            <a:t>jí </a:t>
          </a:r>
          <a:r>
            <a:rPr lang="cs-CZ" sz="900" dirty="0">
              <a:solidFill>
                <a:schemeClr val="bg2"/>
              </a:solidFill>
            </a:rPr>
            <a:t>výši koncesionářských poplatků, </a:t>
          </a:r>
          <a:r>
            <a:rPr lang="cs-CZ" sz="900" dirty="0" smtClean="0">
              <a:solidFill>
                <a:schemeClr val="bg2"/>
              </a:solidFill>
            </a:rPr>
            <a:t>n=918  </a:t>
          </a:r>
          <a:r>
            <a:rPr lang="cs-CZ" sz="900" dirty="0">
              <a:solidFill>
                <a:schemeClr val="bg2"/>
              </a:solidFill>
            </a:rPr>
            <a:t>[údaje v %]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11. Víte, jaká je současná měsíční výše televizních a rozhlasových (koncesionářských) poplatků?</a:t>
          </a: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</a:t>
          </a:r>
          <a:r>
            <a:rPr lang="cs-CZ" sz="900" dirty="0">
              <a:solidFill>
                <a:schemeClr val="bg2"/>
              </a:solidFill>
            </a:rPr>
            <a:t>respondenti, </a:t>
          </a:r>
          <a:r>
            <a:rPr lang="cs-CZ" sz="900" dirty="0" smtClean="0">
              <a:solidFill>
                <a:schemeClr val="bg2"/>
              </a:solidFill>
            </a:rPr>
            <a:t>n=2002</a:t>
          </a:r>
          <a:r>
            <a:rPr lang="en-US" sz="900" dirty="0" smtClean="0">
              <a:solidFill>
                <a:schemeClr val="bg2"/>
              </a:solidFill>
            </a:rPr>
            <a:t> </a:t>
          </a:r>
          <a:r>
            <a:rPr lang="en-US" sz="900" dirty="0">
              <a:solidFill>
                <a:schemeClr val="bg2"/>
              </a:solidFill>
            </a:rPr>
            <a:t>[</a:t>
          </a:r>
          <a:r>
            <a:rPr lang="cs-CZ" sz="900" dirty="0">
              <a:solidFill>
                <a:schemeClr val="bg2"/>
              </a:solidFill>
            </a:rPr>
            <a:t>údaje v %</a:t>
          </a:r>
          <a:r>
            <a:rPr lang="en-US" sz="900" dirty="0">
              <a:solidFill>
                <a:schemeClr val="bg2"/>
              </a:solidFill>
            </a:rPr>
            <a:t>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13a. Současná výše televizního poplatku je 135 Kč, považujete </a:t>
          </a:r>
          <a:r>
            <a:rPr lang="cs-CZ" sz="900" dirty="0" smtClean="0">
              <a:solidFill>
                <a:schemeClr val="bg2"/>
              </a:solidFill>
            </a:rPr>
            <a:t>částku</a:t>
          </a:r>
          <a:r>
            <a:rPr lang="en-US" sz="900" dirty="0" smtClean="0">
              <a:solidFill>
                <a:schemeClr val="bg2"/>
              </a:solidFill>
            </a:rPr>
            <a:t> </a:t>
          </a:r>
          <a:r>
            <a:rPr lang="en-US" sz="900" dirty="0" err="1" smtClean="0">
              <a:solidFill>
                <a:schemeClr val="bg2"/>
              </a:solidFill>
            </a:rPr>
            <a:t>za</a:t>
          </a:r>
          <a:r>
            <a:rPr lang="cs-CZ" sz="900" dirty="0" smtClean="0">
              <a:solidFill>
                <a:schemeClr val="bg2"/>
              </a:solidFill>
            </a:rPr>
            <a:t>:</a:t>
          </a:r>
          <a:endParaRPr lang="en-US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</a:t>
          </a:r>
          <a:r>
            <a:rPr lang="cs-CZ" sz="900" dirty="0">
              <a:solidFill>
                <a:schemeClr val="bg2"/>
              </a:solidFill>
            </a:rPr>
            <a:t>respondenti, </a:t>
          </a:r>
          <a:r>
            <a:rPr lang="cs-CZ" sz="900" dirty="0" smtClean="0">
              <a:solidFill>
                <a:schemeClr val="bg2"/>
              </a:solidFill>
            </a:rPr>
            <a:t>n=2002</a:t>
          </a:r>
          <a:r>
            <a:rPr lang="en-US" sz="900" dirty="0" smtClean="0">
              <a:solidFill>
                <a:schemeClr val="bg2"/>
              </a:solidFill>
            </a:rPr>
            <a:t> </a:t>
          </a:r>
          <a:r>
            <a:rPr lang="en-US" sz="900" dirty="0">
              <a:solidFill>
                <a:schemeClr val="bg2"/>
              </a:solidFill>
            </a:rPr>
            <a:t>[</a:t>
          </a:r>
          <a:r>
            <a:rPr lang="cs-CZ" sz="900" dirty="0">
              <a:solidFill>
                <a:schemeClr val="bg2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0.00042</cdr:x>
      <cdr:y>0.89487</cdr:y>
    </cdr:from>
    <cdr:to>
      <cdr:x>1</cdr:x>
      <cdr:y>0.98317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1494" y="4408122"/>
          <a:ext cx="3554686" cy="4349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13b. Současná výše rozhlasového poplatku je 45 Kč, považujete </a:t>
          </a:r>
          <a:r>
            <a:rPr lang="cs-CZ" sz="900" dirty="0" smtClean="0">
              <a:solidFill>
                <a:schemeClr val="bg2"/>
              </a:solidFill>
            </a:rPr>
            <a:t>částku</a:t>
          </a:r>
          <a:r>
            <a:rPr lang="en-US" sz="900" dirty="0" smtClean="0">
              <a:solidFill>
                <a:schemeClr val="bg2"/>
              </a:solidFill>
            </a:rPr>
            <a:t> </a:t>
          </a:r>
          <a:r>
            <a:rPr lang="en-US" sz="900" dirty="0" err="1" smtClean="0">
              <a:solidFill>
                <a:schemeClr val="bg2"/>
              </a:solidFill>
            </a:rPr>
            <a:t>za</a:t>
          </a:r>
          <a:r>
            <a:rPr lang="cs-CZ" sz="900" dirty="0" smtClean="0">
              <a:solidFill>
                <a:schemeClr val="bg2"/>
              </a:solidFill>
            </a:rPr>
            <a:t>:</a:t>
          </a:r>
          <a:endParaRPr lang="en-US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</a:t>
          </a:r>
          <a:r>
            <a:rPr lang="cs-CZ" sz="900" dirty="0">
              <a:solidFill>
                <a:schemeClr val="bg2"/>
              </a:solidFill>
            </a:rPr>
            <a:t>respondenti, </a:t>
          </a:r>
          <a:r>
            <a:rPr lang="cs-CZ" sz="900" dirty="0" smtClean="0">
              <a:solidFill>
                <a:schemeClr val="bg2"/>
              </a:solidFill>
            </a:rPr>
            <a:t>n=2002</a:t>
          </a:r>
          <a:r>
            <a:rPr lang="en-US" sz="900" dirty="0" smtClean="0">
              <a:solidFill>
                <a:schemeClr val="bg2"/>
              </a:solidFill>
            </a:rPr>
            <a:t> </a:t>
          </a:r>
          <a:r>
            <a:rPr lang="en-US" sz="900" dirty="0">
              <a:solidFill>
                <a:schemeClr val="bg2"/>
              </a:solidFill>
            </a:rPr>
            <a:t>[</a:t>
          </a:r>
          <a:r>
            <a:rPr lang="cs-CZ" sz="900" dirty="0">
              <a:solidFill>
                <a:schemeClr val="bg2"/>
              </a:solidFill>
            </a:rPr>
            <a:t>údaje v %</a:t>
          </a:r>
          <a:r>
            <a:rPr lang="en-US" sz="900" dirty="0">
              <a:solidFill>
                <a:schemeClr val="bg2"/>
              </a:solidFill>
            </a:rPr>
            <a:t>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14. Výše televizních a rozhlasových poplatků zůstává stejná již více než 10 let, a to u České televize od roku 2008 a u Českého rozhlasu od roku 2005. Do jaké míry souhlasíte či nesouhlasíte s následujícími výroky?</a:t>
          </a: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respondenti, n=2002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14. Výše televizních a rozhlasových poplatků zůstává stejná již více než 10 let, a to u České televize od roku 2008 a u Českého rozhlasu od roku 2005. Do jaké míry souhlasíte či nesouhlasíte s následujícími výroky?</a:t>
          </a: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respondenti, n=2002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15. Když zvážíte všechny okolnosti existence televizních a rozhlasových poplatků, jak vystihují následující možnosti Váš postoj k nim?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respondenti, n=2002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16. Jakým způsobem by podle Vás měla být určována výše koncesionářského poplatku v budoucnosti?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Všichni respondenti, </a:t>
          </a:r>
          <a:r>
            <a:rPr lang="cs-CZ" sz="900" dirty="0" smtClean="0">
              <a:solidFill>
                <a:schemeClr val="bg2"/>
              </a:solidFill>
            </a:rPr>
            <a:t>n=2002  </a:t>
          </a:r>
          <a:r>
            <a:rPr lang="cs-CZ" sz="900" dirty="0">
              <a:solidFill>
                <a:schemeClr val="bg2"/>
              </a:solidFill>
            </a:rPr>
            <a:t>[údaje v %]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Všichni respondenti, n=2002</a:t>
          </a:r>
          <a:r>
            <a:rPr lang="en-US" sz="900" dirty="0">
              <a:solidFill>
                <a:schemeClr val="bg2"/>
              </a:solidFill>
            </a:rPr>
            <a:t> [</a:t>
          </a:r>
          <a:r>
            <a:rPr lang="cs-CZ" sz="900" dirty="0">
              <a:solidFill>
                <a:schemeClr val="bg2"/>
              </a:solidFill>
            </a:rPr>
            <a:t>údaje v %</a:t>
          </a:r>
          <a:r>
            <a:rPr lang="en-US" sz="900" dirty="0">
              <a:solidFill>
                <a:schemeClr val="bg2"/>
              </a:solidFill>
            </a:rPr>
            <a:t>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4. Jak důležitým zdrojem informací o dění doma i ve světě jsou pro Vás následující </a:t>
          </a:r>
          <a:r>
            <a:rPr lang="cs-CZ" sz="900" dirty="0" smtClean="0">
              <a:solidFill>
                <a:schemeClr val="bg2"/>
              </a:solidFill>
            </a:rPr>
            <a:t>média</a:t>
          </a:r>
          <a:r>
            <a:rPr lang="en-US" sz="900" dirty="0">
              <a:solidFill>
                <a:schemeClr val="bg2"/>
              </a:solidFill>
            </a:rPr>
            <a:t>?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Respondenti, kteří sledují televizi</a:t>
          </a:r>
          <a:r>
            <a:rPr lang="en-US" sz="900" dirty="0" smtClean="0">
              <a:solidFill>
                <a:schemeClr val="bg2"/>
              </a:solidFill>
            </a:rPr>
            <a:t> (1867)</a:t>
          </a:r>
          <a:r>
            <a:rPr lang="cs-CZ" sz="900" dirty="0" smtClean="0">
              <a:solidFill>
                <a:schemeClr val="bg2"/>
              </a:solidFill>
            </a:rPr>
            <a:t> nebo poslouchají rádio</a:t>
          </a:r>
          <a:r>
            <a:rPr lang="en-US" sz="900" dirty="0" smtClean="0">
              <a:solidFill>
                <a:schemeClr val="bg2"/>
              </a:solidFill>
            </a:rPr>
            <a:t> (1662)</a:t>
          </a:r>
          <a:r>
            <a:rPr lang="cs-CZ" sz="900" dirty="0" smtClean="0">
              <a:solidFill>
                <a:schemeClr val="bg2"/>
              </a:solidFill>
            </a:rPr>
            <a:t>, n=1</a:t>
          </a:r>
          <a:r>
            <a:rPr lang="en-US" sz="900" dirty="0" smtClean="0">
              <a:solidFill>
                <a:schemeClr val="bg2"/>
              </a:solidFill>
            </a:rPr>
            <a:t>962</a:t>
          </a:r>
          <a:r>
            <a:rPr lang="cs-CZ" sz="900" dirty="0" smtClean="0">
              <a:solidFill>
                <a:schemeClr val="bg2"/>
              </a:solidFill>
            </a:rPr>
            <a:t>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respondenti, n=2002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13a</a:t>
          </a:r>
          <a:r>
            <a:rPr lang="cs-CZ" sz="900" dirty="0" smtClean="0">
              <a:solidFill>
                <a:schemeClr val="bg2"/>
              </a:solidFill>
            </a:rPr>
            <a:t>. Současná </a:t>
          </a:r>
          <a:r>
            <a:rPr lang="cs-CZ" sz="900" dirty="0">
              <a:solidFill>
                <a:schemeClr val="bg2"/>
              </a:solidFill>
            </a:rPr>
            <a:t>výše televizního poplatku je 135 Kč, když zvážíte celkovou šíři vysílání - tj. 6 kanálů České televize a jeho obsahovou kvalitu, považujete částku 135 Kč za měsíc, což znamená 4,50 Kč denně za domácnost: Všichni respondenti, n=2002</a:t>
          </a:r>
          <a:r>
            <a:rPr lang="en-US" sz="900" dirty="0">
              <a:solidFill>
                <a:schemeClr val="bg2"/>
              </a:solidFill>
            </a:rPr>
            <a:t> [</a:t>
          </a:r>
          <a:r>
            <a:rPr lang="cs-CZ" sz="900" dirty="0">
              <a:solidFill>
                <a:schemeClr val="bg2"/>
              </a:solidFill>
            </a:rPr>
            <a:t>údaje v %</a:t>
          </a:r>
          <a:r>
            <a:rPr lang="en-US" sz="900" dirty="0">
              <a:solidFill>
                <a:schemeClr val="bg2"/>
              </a:solidFill>
            </a:rPr>
            <a:t>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13b. Současná výše rozhlasového poplatku je 45 Kč, když zvážíte celkovou šíři vysílání - tj. 21 stanic Českého rozhlasu a jeho obsahovou kvalitu, považujete částku 45 Kč za měsíc, což znamená 1,50 Kč denně za domácnost: </a:t>
          </a:r>
          <a:r>
            <a:rPr lang="cs-CZ" sz="900" dirty="0" smtClean="0">
              <a:solidFill>
                <a:schemeClr val="bg2"/>
              </a:solidFill>
            </a:rPr>
            <a:t> </a:t>
          </a:r>
          <a:r>
            <a:rPr lang="cs-CZ" sz="900" dirty="0">
              <a:solidFill>
                <a:schemeClr val="bg2"/>
              </a:solidFill>
            </a:rPr>
            <a:t>Všichni respondenti, n=2002</a:t>
          </a:r>
          <a:r>
            <a:rPr lang="en-US" sz="900" dirty="0">
              <a:solidFill>
                <a:schemeClr val="bg2"/>
              </a:solidFill>
            </a:rPr>
            <a:t> [</a:t>
          </a:r>
          <a:r>
            <a:rPr lang="cs-CZ" sz="900" dirty="0">
              <a:solidFill>
                <a:schemeClr val="bg2"/>
              </a:solidFill>
            </a:rPr>
            <a:t>údaje v %</a:t>
          </a:r>
          <a:r>
            <a:rPr lang="en-US" sz="900" dirty="0">
              <a:solidFill>
                <a:schemeClr val="bg2"/>
              </a:solidFill>
            </a:rPr>
            <a:t>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4. Jak důležitým zdrojem informací o dění doma i ve světě jsou pro Vás následující </a:t>
          </a:r>
          <a:r>
            <a:rPr lang="cs-CZ" sz="900" dirty="0" smtClean="0">
              <a:solidFill>
                <a:schemeClr val="bg2"/>
              </a:solidFill>
            </a:rPr>
            <a:t>média</a:t>
          </a:r>
          <a:r>
            <a:rPr lang="en-US" sz="900" dirty="0">
              <a:solidFill>
                <a:schemeClr val="bg2"/>
              </a:solidFill>
            </a:rPr>
            <a:t>?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Respondenti, kteří sledují </a:t>
          </a:r>
          <a:r>
            <a:rPr lang="cs-CZ" sz="900" dirty="0" smtClean="0">
              <a:solidFill>
                <a:schemeClr val="bg2"/>
              </a:solidFill>
            </a:rPr>
            <a:t>televizi, n=1867  </a:t>
          </a:r>
          <a:r>
            <a:rPr lang="cs-CZ" sz="900" dirty="0">
              <a:solidFill>
                <a:schemeClr val="bg2"/>
              </a:solidFill>
            </a:rPr>
            <a:t>[údaje v </a:t>
          </a:r>
          <a:r>
            <a:rPr lang="cs-CZ" sz="900" dirty="0" smtClean="0">
              <a:solidFill>
                <a:schemeClr val="bg2"/>
              </a:solidFill>
            </a:rPr>
            <a:t>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4. Jak důležitým zdrojem informací o dění doma i ve světě jsou pro Vás následující </a:t>
          </a:r>
          <a:r>
            <a:rPr lang="cs-CZ" sz="900" dirty="0" smtClean="0">
              <a:solidFill>
                <a:schemeClr val="bg2"/>
              </a:solidFill>
            </a:rPr>
            <a:t>média</a:t>
          </a:r>
          <a:r>
            <a:rPr lang="en-US" sz="900" dirty="0">
              <a:solidFill>
                <a:schemeClr val="bg2"/>
              </a:solidFill>
            </a:rPr>
            <a:t>?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Respondenti, kteří poslouchají rádio, n=1662  [údaje v </a:t>
          </a:r>
          <a:r>
            <a:rPr lang="cs-CZ" sz="900" dirty="0" smtClean="0">
              <a:solidFill>
                <a:schemeClr val="bg2"/>
              </a:solidFill>
            </a:rPr>
            <a:t>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8. Nyní Vám předložíme několik výroků týkajících se médií. U každého řekněte, do jaké míry s ním souhlasíte nebo naopak </a:t>
          </a:r>
          <a:r>
            <a:rPr lang="cs-CZ" sz="900" dirty="0" smtClean="0">
              <a:solidFill>
                <a:schemeClr val="bg2"/>
              </a:solidFill>
            </a:rPr>
            <a:t>nesouhlasíte.</a:t>
          </a: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respondenti, n=2002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6. Důvěřujete následujícím médiím?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Respondenti, kteří sledují televizi nebo poslouchají rádio, n=</a:t>
          </a:r>
          <a:r>
            <a:rPr lang="en-US" sz="900" dirty="0" smtClean="0">
              <a:solidFill>
                <a:schemeClr val="bg2"/>
              </a:solidFill>
            </a:rPr>
            <a:t>1962</a:t>
          </a:r>
          <a:r>
            <a:rPr lang="cs-CZ" sz="900" dirty="0" smtClean="0">
              <a:solidFill>
                <a:schemeClr val="bg2"/>
              </a:solidFill>
            </a:rPr>
            <a:t>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9. Odkud jste v uplynulých měsících nejčastěji čerpal(a) informace týkající se vývoje </a:t>
          </a:r>
          <a:r>
            <a:rPr lang="cs-CZ" sz="900" dirty="0" err="1">
              <a:solidFill>
                <a:schemeClr val="bg2"/>
              </a:solidFill>
            </a:rPr>
            <a:t>koronavirové</a:t>
          </a:r>
          <a:r>
            <a:rPr lang="cs-CZ" sz="900" dirty="0">
              <a:solidFill>
                <a:schemeClr val="bg2"/>
              </a:solidFill>
            </a:rPr>
            <a:t> pandemie? </a:t>
          </a:r>
          <a:endParaRPr lang="cs-CZ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Respondenti, kteří sledují televizi nebo poslouchají rádio, </a:t>
          </a:r>
          <a:r>
            <a:rPr lang="cs-CZ" sz="900" dirty="0" smtClean="0">
              <a:solidFill>
                <a:schemeClr val="bg2"/>
              </a:solidFill>
            </a:rPr>
            <a:t>n=1962  </a:t>
          </a:r>
          <a:r>
            <a:rPr lang="cs-CZ" sz="900" dirty="0">
              <a:solidFill>
                <a:schemeClr val="bg2"/>
              </a:solidFill>
            </a:rPr>
            <a:t>[údaje v %]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9a. Ohodnoťte vysílání České televize v době </a:t>
          </a:r>
          <a:r>
            <a:rPr lang="cs-CZ" sz="900" dirty="0" err="1" smtClean="0">
              <a:solidFill>
                <a:schemeClr val="bg2"/>
              </a:solidFill>
            </a:rPr>
            <a:t>koronavirových</a:t>
          </a:r>
          <a:r>
            <a:rPr lang="cs-CZ" sz="900" dirty="0" smtClean="0">
              <a:solidFill>
                <a:schemeClr val="bg2"/>
              </a:solidFill>
            </a:rPr>
            <a:t> omezení z následujících hledisek.</a:t>
          </a: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Diváci České televize, n=1721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900" dirty="0">
              <a:solidFill>
                <a:schemeClr val="bg2"/>
              </a:solidFill>
            </a:rPr>
            <a:t>9b. Ohodnoťte vysílání Českého rozhlasu v době </a:t>
          </a:r>
          <a:r>
            <a:rPr lang="cs-CZ" sz="900" dirty="0" err="1">
              <a:solidFill>
                <a:schemeClr val="bg2"/>
              </a:solidFill>
            </a:rPr>
            <a:t>koronavirových</a:t>
          </a:r>
          <a:r>
            <a:rPr lang="cs-CZ" sz="900" dirty="0">
              <a:solidFill>
                <a:schemeClr val="bg2"/>
              </a:solidFill>
            </a:rPr>
            <a:t> omezení z následujících hledisek..</a:t>
          </a:r>
          <a:endParaRPr lang="en-US" sz="900" dirty="0" smtClean="0">
            <a:solidFill>
              <a:schemeClr val="bg2"/>
            </a:solidFill>
          </a:endParaRPr>
        </a:p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Posluchači Českého rozhlasu, n=1137  [údaje v %]</a:t>
          </a:r>
          <a:endParaRPr lang="cs-CZ" sz="900" dirty="0">
            <a:solidFill>
              <a:schemeClr val="bg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8394A3BF-B644-41F3-8238-607877CAB855}" type="datetime1">
              <a:rPr lang="cs-CZ" smtClean="0">
                <a:latin typeface="Work Sans" panose="00000500000000000000" pitchFamily="2" charset="-18"/>
              </a:rPr>
              <a:t>16.6.2020</a:t>
            </a:fld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6405563" y="8685213"/>
            <a:ext cx="45085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fld id="{8087F5C0-C47B-4ADC-B674-E6137BD85A29}" type="slidenum">
              <a:rPr lang="cs-CZ" smtClean="0">
                <a:latin typeface="Work Sans" panose="00000500000000000000" pitchFamily="2" charset="-18"/>
              </a:rPr>
              <a:pPr algn="ctr"/>
              <a:t>‹#›</a:t>
            </a:fld>
            <a:endParaRPr lang="cs-CZ" dirty="0">
              <a:latin typeface="Work Sans" panose="00000500000000000000" pitchFamily="2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12" y="8792463"/>
            <a:ext cx="242751" cy="2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36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141CE7D5-8ED1-43DE-9449-4BCE61212868}" type="datetime1">
              <a:rPr lang="cs-CZ" smtClean="0"/>
              <a:t>16.6.2020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476999" y="8685213"/>
            <a:ext cx="379413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D92F8A01-12EE-46DB-B110-E7D69DA3B2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49" y="8792463"/>
            <a:ext cx="242751" cy="2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0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F0E3F3-E141-4FF4-8A35-C7C8B81F616A}" type="datetime1">
              <a:rPr lang="cs-CZ" smtClean="0"/>
              <a:t>16.6.2020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62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6996FA-1CDC-416E-BE42-EA658195C279}" type="datetime1">
              <a:rPr lang="cs-CZ" smtClean="0"/>
              <a:t>16.6.2020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1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stemmark.cz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27285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dirty="0" smtClean="0"/>
              <a:t>STEM/MARK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pic>
        <p:nvPicPr>
          <p:cNvPr id="11" name="Picture 2" descr="C:\Users\probostova\Desktop\median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STEM/MARK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1476462"/>
            <a:ext cx="3394076" cy="4879889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STEM/MARK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STEM/MARK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kern="1200" noProof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KONTAKTNÍ OSOBA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none" noProof="1" smtClean="0">
                <a:solidFill>
                  <a:schemeClr val="bg1"/>
                </a:solidFill>
              </a:rPr>
              <a:t>@stemmark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1" smtClean="0"/>
              <a:t>slideshare.net/stemmark</a:t>
            </a:r>
            <a:endParaRPr lang="cs-CZ" sz="1800" noProof="1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none" noProof="1" smtClean="0">
                <a:solidFill>
                  <a:schemeClr val="bg1"/>
                </a:solidFill>
              </a:rPr>
              <a:t>www.stemmark.cz</a:t>
            </a:r>
            <a:endParaRPr lang="cs-CZ" u="none" noProof="1">
              <a:solidFill>
                <a:schemeClr val="bg1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kern="1200" noProof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STEM/MARK, a.s.</a:t>
            </a:r>
          </a:p>
          <a:p>
            <a:r>
              <a:rPr lang="cs-CZ" sz="1800" noProof="1" smtClean="0">
                <a:solidFill>
                  <a:schemeClr val="bg1"/>
                </a:solidFill>
              </a:rPr>
              <a:t>Smrčkova 2485/4</a:t>
            </a:r>
            <a:br>
              <a:rPr lang="cs-CZ" sz="1800" noProof="1" smtClean="0">
                <a:solidFill>
                  <a:schemeClr val="bg1"/>
                </a:solidFill>
              </a:rPr>
            </a:br>
            <a:r>
              <a:rPr lang="cs-CZ" sz="1800" noProof="1" smtClean="0">
                <a:solidFill>
                  <a:schemeClr val="bg1"/>
                </a:solidFill>
              </a:rPr>
              <a:t>180 00  Praha 8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26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kern="1200" noProof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US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Kliknutím lze upravit styly předlohy textu.</a:t>
            </a:r>
            <a:endParaRPr lang="cs-CZ" noProof="1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none" noProof="1" smtClean="0">
                <a:solidFill>
                  <a:schemeClr val="bg1"/>
                </a:solidFill>
              </a:rPr>
              <a:t>@stemmark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1" smtClean="0"/>
              <a:t>slideshare.net/stemmark</a:t>
            </a:r>
            <a:endParaRPr lang="cs-CZ" sz="1800" noProof="1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 smtClean="0"/>
              <a:t>+420</a:t>
            </a:r>
            <a:endParaRPr lang="cs-CZ" noProof="1"/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none" noProof="1" smtClean="0">
                <a:solidFill>
                  <a:schemeClr val="bg1"/>
                </a:solidFill>
              </a:rPr>
              <a:t>www.stemmark.cz</a:t>
            </a:r>
            <a:endParaRPr lang="cs-CZ" u="none" noProof="1">
              <a:solidFill>
                <a:schemeClr val="bg1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kern="1200" noProof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STEM/MARK, a.s.</a:t>
            </a:r>
          </a:p>
          <a:p>
            <a:r>
              <a:rPr lang="cs-CZ" sz="1800" noProof="1" smtClean="0">
                <a:solidFill>
                  <a:schemeClr val="bg1"/>
                </a:solidFill>
              </a:rPr>
              <a:t>Smrčkova 2485/4</a:t>
            </a:r>
            <a:br>
              <a:rPr lang="cs-CZ" sz="1800" noProof="1" smtClean="0">
                <a:solidFill>
                  <a:schemeClr val="bg1"/>
                </a:solidFill>
              </a:rPr>
            </a:br>
            <a:r>
              <a:rPr lang="cs-CZ" sz="1800" noProof="1" smtClean="0">
                <a:solidFill>
                  <a:schemeClr val="bg1"/>
                </a:solidFill>
              </a:rPr>
              <a:t>180 00  Praha 8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 smtClean="0"/>
              <a:t>fotka</a:t>
            </a:r>
            <a:endParaRPr lang="cs-CZ" noProof="1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0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y_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sp>
        <p:nvSpPr>
          <p:cNvPr id="11" name="Zástupný obsah 1">
            <a:extLst>
              <a:ext uri="{FF2B5EF4-FFF2-40B4-BE49-F238E27FC236}">
                <a16:creationId xmlns:a16="http://schemas.microsoft.com/office/drawing/2014/main" id="{3C5CF03F-493D-4287-AFFC-A5B04CB3C4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10128" y="2404872"/>
            <a:ext cx="2709672" cy="3951478"/>
          </a:xfrm>
        </p:spPr>
        <p:txBody>
          <a:bodyPr/>
          <a:lstStyle>
            <a:lvl1pPr>
              <a:defRPr/>
            </a:lvl1pPr>
          </a:lstStyle>
          <a:p>
            <a:pPr>
              <a:spcBef>
                <a:spcPts val="0"/>
              </a:spcBef>
            </a:pPr>
            <a:r>
              <a:rPr lang="cs-CZ" b="1" dirty="0"/>
              <a:t>Jan Tuček</a:t>
            </a:r>
          </a:p>
          <a:p>
            <a:pPr>
              <a:spcBef>
                <a:spcPts val="0"/>
              </a:spcBef>
            </a:pPr>
            <a:r>
              <a:rPr lang="cs-CZ" dirty="0" err="1"/>
              <a:t>Director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cs-CZ" dirty="0"/>
              <a:t>+420 ​724 433 888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tucek@stemmark.cz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2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39324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2408239"/>
            <a:ext cx="10922367" cy="3833813"/>
          </a:xfrm>
          <a:custGeom>
            <a:avLst/>
            <a:gdLst>
              <a:gd name="T0" fmla="*/ 0 w 6926"/>
              <a:gd name="T1" fmla="*/ 0 h 1489"/>
              <a:gd name="T2" fmla="*/ 6926 w 6926"/>
              <a:gd name="T3" fmla="*/ 0 h 1489"/>
              <a:gd name="T4" fmla="*/ 6522 w 6926"/>
              <a:gd name="T5" fmla="*/ 1489 h 1489"/>
              <a:gd name="T6" fmla="*/ 0 w 6926"/>
              <a:gd name="T7" fmla="*/ 1489 h 1489"/>
              <a:gd name="T8" fmla="*/ 0 w 6926"/>
              <a:gd name="T9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6" h="1489">
                <a:moveTo>
                  <a:pt x="0" y="0"/>
                </a:moveTo>
                <a:lnTo>
                  <a:pt x="6926" y="0"/>
                </a:lnTo>
                <a:lnTo>
                  <a:pt x="6522" y="1489"/>
                </a:lnTo>
                <a:lnTo>
                  <a:pt x="0" y="1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0645526" y="2403476"/>
            <a:ext cx="1546474" cy="3841751"/>
          </a:xfrm>
          <a:custGeom>
            <a:avLst/>
            <a:gdLst>
              <a:gd name="T0" fmla="*/ 981 w 981"/>
              <a:gd name="T1" fmla="*/ 1492 h 1492"/>
              <a:gd name="T2" fmla="*/ 0 w 981"/>
              <a:gd name="T3" fmla="*/ 1492 h 1492"/>
              <a:gd name="T4" fmla="*/ 394 w 981"/>
              <a:gd name="T5" fmla="*/ 0 h 1492"/>
              <a:gd name="T6" fmla="*/ 981 w 981"/>
              <a:gd name="T7" fmla="*/ 0 h 1492"/>
              <a:gd name="T8" fmla="*/ 981 w 981"/>
              <a:gd name="T9" fmla="*/ 1492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1492">
                <a:moveTo>
                  <a:pt x="981" y="1492"/>
                </a:moveTo>
                <a:lnTo>
                  <a:pt x="0" y="1492"/>
                </a:lnTo>
                <a:lnTo>
                  <a:pt x="394" y="0"/>
                </a:lnTo>
                <a:lnTo>
                  <a:pt x="981" y="0"/>
                </a:lnTo>
                <a:lnTo>
                  <a:pt x="981" y="1492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0908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8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8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15968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7255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/>
              <a:t>STEM/MARK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1">
              <a:alphaModFix amt="90000"/>
              <a:duotone>
                <a:prstClr val="black"/>
                <a:srgbClr val="0F65A6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8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0" r:id="rId3"/>
    <p:sldLayoutId id="2147483650" r:id="rId4"/>
    <p:sldLayoutId id="2147483667" r:id="rId5"/>
    <p:sldLayoutId id="2147483671" r:id="rId6"/>
    <p:sldLayoutId id="2147483662" r:id="rId7"/>
    <p:sldLayoutId id="2147483651" r:id="rId8"/>
    <p:sldLayoutId id="2147483676" r:id="rId9"/>
    <p:sldLayoutId id="2147483652" r:id="rId10"/>
    <p:sldLayoutId id="2147483653" r:id="rId11"/>
    <p:sldLayoutId id="2147483672" r:id="rId12"/>
    <p:sldLayoutId id="2147483678" r:id="rId13"/>
    <p:sldLayoutId id="2147483654" r:id="rId14"/>
    <p:sldLayoutId id="2147483655" r:id="rId15"/>
    <p:sldLayoutId id="2147483666" r:id="rId16"/>
    <p:sldLayoutId id="2147483675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cs-CZ" dirty="0" smtClean="0"/>
              <a:t>Postoje veřejnosti ke koncesionářským  poplatkům a vnímání veřejnoprávních médií</a:t>
            </a:r>
            <a:endParaRPr lang="cs-CZ" sz="18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Závěrečná zpráva z kvantitativního </a:t>
            </a:r>
            <a:r>
              <a:rPr lang="cs-CZ" dirty="0" smtClean="0"/>
              <a:t>průzkumu pro ČRo a ČT</a:t>
            </a:r>
            <a:endParaRPr lang="en-US" dirty="0" smtClean="0"/>
          </a:p>
          <a:p>
            <a:r>
              <a:rPr lang="cs-CZ" dirty="0"/>
              <a:t>č</a:t>
            </a:r>
            <a:r>
              <a:rPr lang="cs-CZ" dirty="0" smtClean="0"/>
              <a:t>erven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9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VPM by měla nabízet zpravodajství i sportovní akce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48032354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10</a:t>
            </a:fld>
            <a:endParaRPr lang="cs-CZ"/>
          </a:p>
        </p:txBody>
      </p:sp>
      <p:sp>
        <p:nvSpPr>
          <p:cNvPr id="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58135" y="1639445"/>
            <a:ext cx="3594087" cy="4725959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Veřejnoprávní média mají vysokou informační hodnotu. Lidé se domnívají, že by nadále měla nabízet zpravodajské události i přenosy sportovních akcí, včetně těch velkých jako např. olympiáda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Jejich role v demokracii je čtyřmi pětinami populace hodnocena jako nezastupitelná a to nezávisle na věku či pohlaví</a:t>
            </a:r>
            <a:endParaRPr lang="cs-CZ" sz="1200" dirty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7 z 10 osob je navíc přesvědčeno, že informace, které VPM poskytují jsou objektivní, vyvážené a ověřené</a:t>
            </a:r>
            <a:endParaRPr lang="cs-CZ" sz="1200" dirty="0"/>
          </a:p>
        </p:txBody>
      </p:sp>
      <p:pic>
        <p:nvPicPr>
          <p:cNvPr id="6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Největší důvěru vzbuzuje Česká televize a Český rozhlas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0377607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11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49509" y="1739788"/>
            <a:ext cx="3395665" cy="4599310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České televizi důvěřují více lidé ve věkové kategorii 30-44 let a osoby s vysokoškolským vzděláním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err="1" smtClean="0"/>
              <a:t>ČRo</a:t>
            </a:r>
            <a:r>
              <a:rPr lang="cs-CZ" sz="1200" dirty="0" smtClean="0"/>
              <a:t> vzbuzuje častěji důvěru u mužů a  mírně častěji také u věkové kategorie 30-44 let</a:t>
            </a:r>
            <a:endParaRPr lang="cs-CZ" sz="1200" dirty="0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14450" y="2276475"/>
            <a:ext cx="6391275" cy="438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1314449" y="2705100"/>
            <a:ext cx="6391275" cy="438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1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879" y="4433749"/>
            <a:ext cx="7946991" cy="996321"/>
          </a:xfrm>
        </p:spPr>
        <p:txBody>
          <a:bodyPr/>
          <a:lstStyle/>
          <a:p>
            <a:r>
              <a:rPr lang="cs-CZ" dirty="0" smtClean="0"/>
              <a:t>Veřejnoprávní média v čase pandemie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Nejčastější zdroj informací v čase pandemie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95379720"/>
              </p:ext>
            </p:extLst>
          </p:nvPr>
        </p:nvGraphicFramePr>
        <p:xfrm>
          <a:off x="1050288" y="130109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13</a:t>
            </a:fld>
            <a:endParaRPr lang="cs-CZ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4" b="15412"/>
          <a:stretch/>
        </p:blipFill>
        <p:spPr bwMode="auto">
          <a:xfrm>
            <a:off x="751575" y="6193765"/>
            <a:ext cx="695145" cy="5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446720" y="1666875"/>
            <a:ext cx="3792030" cy="504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1446720" y="3181350"/>
            <a:ext cx="2153730" cy="504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094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Vysílání ČT je aktuální, odborné a plní vzdělávací funkci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88736816"/>
              </p:ext>
            </p:extLst>
          </p:nvPr>
        </p:nvGraphicFramePr>
        <p:xfrm>
          <a:off x="561975" y="1460500"/>
          <a:ext cx="7486650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14</a:t>
            </a:fld>
            <a:endParaRPr lang="cs-CZ"/>
          </a:p>
        </p:txBody>
      </p:sp>
      <p:sp>
        <p:nvSpPr>
          <p:cNvPr id="8" name="Freeform 5"/>
          <p:cNvSpPr>
            <a:spLocks noChangeAspect="1" noEditPoints="1"/>
          </p:cNvSpPr>
          <p:nvPr/>
        </p:nvSpPr>
        <p:spPr bwMode="auto">
          <a:xfrm>
            <a:off x="11137077" y="31542"/>
            <a:ext cx="1020419" cy="690413"/>
          </a:xfrm>
          <a:custGeom>
            <a:avLst/>
            <a:gdLst>
              <a:gd name="T0" fmla="*/ 746 w 1658"/>
              <a:gd name="T1" fmla="*/ 0 h 1122"/>
              <a:gd name="T2" fmla="*/ 418 w 1658"/>
              <a:gd name="T3" fmla="*/ 15 h 1122"/>
              <a:gd name="T4" fmla="*/ 20 w 1658"/>
              <a:gd name="T5" fmla="*/ 307 h 1122"/>
              <a:gd name="T6" fmla="*/ 0 w 1658"/>
              <a:gd name="T7" fmla="*/ 561 h 1122"/>
              <a:gd name="T8" fmla="*/ 20 w 1658"/>
              <a:gd name="T9" fmla="*/ 815 h 1122"/>
              <a:gd name="T10" fmla="*/ 418 w 1658"/>
              <a:gd name="T11" fmla="*/ 1107 h 1122"/>
              <a:gd name="T12" fmla="*/ 746 w 1658"/>
              <a:gd name="T13" fmla="*/ 1122 h 1122"/>
              <a:gd name="T14" fmla="*/ 746 w 1658"/>
              <a:gd name="T15" fmla="*/ 978 h 1122"/>
              <a:gd name="T16" fmla="*/ 600 w 1658"/>
              <a:gd name="T17" fmla="*/ 968 h 1122"/>
              <a:gd name="T18" fmla="*/ 378 w 1658"/>
              <a:gd name="T19" fmla="*/ 750 h 1122"/>
              <a:gd name="T20" fmla="*/ 367 w 1658"/>
              <a:gd name="T21" fmla="*/ 561 h 1122"/>
              <a:gd name="T22" fmla="*/ 378 w 1658"/>
              <a:gd name="T23" fmla="*/ 372 h 1122"/>
              <a:gd name="T24" fmla="*/ 600 w 1658"/>
              <a:gd name="T25" fmla="*/ 154 h 1122"/>
              <a:gd name="T26" fmla="*/ 746 w 1658"/>
              <a:gd name="T27" fmla="*/ 144 h 1122"/>
              <a:gd name="T28" fmla="*/ 746 w 1658"/>
              <a:gd name="T29" fmla="*/ 0 h 1122"/>
              <a:gd name="T30" fmla="*/ 912 w 1658"/>
              <a:gd name="T31" fmla="*/ 0 h 1122"/>
              <a:gd name="T32" fmla="*/ 912 w 1658"/>
              <a:gd name="T33" fmla="*/ 144 h 1122"/>
              <a:gd name="T34" fmla="*/ 1058 w 1658"/>
              <a:gd name="T35" fmla="*/ 154 h 1122"/>
              <a:gd name="T36" fmla="*/ 1280 w 1658"/>
              <a:gd name="T37" fmla="*/ 372 h 1122"/>
              <a:gd name="T38" fmla="*/ 1291 w 1658"/>
              <a:gd name="T39" fmla="*/ 561 h 1122"/>
              <a:gd name="T40" fmla="*/ 1280 w 1658"/>
              <a:gd name="T41" fmla="*/ 750 h 1122"/>
              <a:gd name="T42" fmla="*/ 1058 w 1658"/>
              <a:gd name="T43" fmla="*/ 968 h 1122"/>
              <a:gd name="T44" fmla="*/ 912 w 1658"/>
              <a:gd name="T45" fmla="*/ 978 h 1122"/>
              <a:gd name="T46" fmla="*/ 912 w 1658"/>
              <a:gd name="T47" fmla="*/ 1122 h 1122"/>
              <a:gd name="T48" fmla="*/ 1240 w 1658"/>
              <a:gd name="T49" fmla="*/ 1107 h 1122"/>
              <a:gd name="T50" fmla="*/ 1638 w 1658"/>
              <a:gd name="T51" fmla="*/ 815 h 1122"/>
              <a:gd name="T52" fmla="*/ 1658 w 1658"/>
              <a:gd name="T53" fmla="*/ 561 h 1122"/>
              <a:gd name="T54" fmla="*/ 1638 w 1658"/>
              <a:gd name="T55" fmla="*/ 307 h 1122"/>
              <a:gd name="T56" fmla="*/ 1240 w 1658"/>
              <a:gd name="T57" fmla="*/ 15 h 1122"/>
              <a:gd name="T58" fmla="*/ 912 w 1658"/>
              <a:gd name="T59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58" h="1122">
                <a:moveTo>
                  <a:pt x="746" y="0"/>
                </a:moveTo>
                <a:cubicBezTo>
                  <a:pt x="649" y="2"/>
                  <a:pt x="529" y="6"/>
                  <a:pt x="418" y="15"/>
                </a:cubicBezTo>
                <a:cubicBezTo>
                  <a:pt x="114" y="39"/>
                  <a:pt x="57" y="88"/>
                  <a:pt x="20" y="307"/>
                </a:cubicBezTo>
                <a:cubicBezTo>
                  <a:pt x="5" y="398"/>
                  <a:pt x="0" y="495"/>
                  <a:pt x="0" y="561"/>
                </a:cubicBezTo>
                <a:cubicBezTo>
                  <a:pt x="0" y="627"/>
                  <a:pt x="5" y="724"/>
                  <a:pt x="20" y="815"/>
                </a:cubicBezTo>
                <a:cubicBezTo>
                  <a:pt x="57" y="1033"/>
                  <a:pt x="114" y="1083"/>
                  <a:pt x="418" y="1107"/>
                </a:cubicBezTo>
                <a:cubicBezTo>
                  <a:pt x="529" y="1116"/>
                  <a:pt x="649" y="1120"/>
                  <a:pt x="746" y="1122"/>
                </a:cubicBezTo>
                <a:lnTo>
                  <a:pt x="746" y="978"/>
                </a:lnTo>
                <a:cubicBezTo>
                  <a:pt x="700" y="976"/>
                  <a:pt x="648" y="973"/>
                  <a:pt x="600" y="968"/>
                </a:cubicBezTo>
                <a:cubicBezTo>
                  <a:pt x="430" y="950"/>
                  <a:pt x="399" y="913"/>
                  <a:pt x="378" y="750"/>
                </a:cubicBezTo>
                <a:cubicBezTo>
                  <a:pt x="369" y="682"/>
                  <a:pt x="367" y="610"/>
                  <a:pt x="367" y="561"/>
                </a:cubicBezTo>
                <a:cubicBezTo>
                  <a:pt x="367" y="512"/>
                  <a:pt x="369" y="440"/>
                  <a:pt x="378" y="372"/>
                </a:cubicBezTo>
                <a:cubicBezTo>
                  <a:pt x="399" y="209"/>
                  <a:pt x="430" y="172"/>
                  <a:pt x="600" y="154"/>
                </a:cubicBezTo>
                <a:cubicBezTo>
                  <a:pt x="648" y="149"/>
                  <a:pt x="700" y="146"/>
                  <a:pt x="746" y="144"/>
                </a:cubicBezTo>
                <a:lnTo>
                  <a:pt x="746" y="0"/>
                </a:lnTo>
                <a:close/>
                <a:moveTo>
                  <a:pt x="912" y="0"/>
                </a:moveTo>
                <a:lnTo>
                  <a:pt x="912" y="144"/>
                </a:lnTo>
                <a:cubicBezTo>
                  <a:pt x="959" y="146"/>
                  <a:pt x="1010" y="149"/>
                  <a:pt x="1058" y="154"/>
                </a:cubicBezTo>
                <a:cubicBezTo>
                  <a:pt x="1228" y="172"/>
                  <a:pt x="1260" y="209"/>
                  <a:pt x="1280" y="372"/>
                </a:cubicBezTo>
                <a:cubicBezTo>
                  <a:pt x="1289" y="440"/>
                  <a:pt x="1291" y="512"/>
                  <a:pt x="1291" y="561"/>
                </a:cubicBezTo>
                <a:cubicBezTo>
                  <a:pt x="1291" y="610"/>
                  <a:pt x="1289" y="682"/>
                  <a:pt x="1280" y="750"/>
                </a:cubicBezTo>
                <a:cubicBezTo>
                  <a:pt x="1260" y="913"/>
                  <a:pt x="1228" y="950"/>
                  <a:pt x="1058" y="968"/>
                </a:cubicBezTo>
                <a:cubicBezTo>
                  <a:pt x="1010" y="973"/>
                  <a:pt x="959" y="976"/>
                  <a:pt x="912" y="978"/>
                </a:cubicBezTo>
                <a:lnTo>
                  <a:pt x="912" y="1122"/>
                </a:lnTo>
                <a:cubicBezTo>
                  <a:pt x="1010" y="1120"/>
                  <a:pt x="1129" y="1116"/>
                  <a:pt x="1240" y="1107"/>
                </a:cubicBezTo>
                <a:cubicBezTo>
                  <a:pt x="1544" y="1083"/>
                  <a:pt x="1601" y="1033"/>
                  <a:pt x="1638" y="815"/>
                </a:cubicBezTo>
                <a:cubicBezTo>
                  <a:pt x="1654" y="723"/>
                  <a:pt x="1658" y="627"/>
                  <a:pt x="1658" y="561"/>
                </a:cubicBezTo>
                <a:cubicBezTo>
                  <a:pt x="1658" y="495"/>
                  <a:pt x="1654" y="398"/>
                  <a:pt x="1638" y="307"/>
                </a:cubicBezTo>
                <a:cubicBezTo>
                  <a:pt x="1601" y="88"/>
                  <a:pt x="1544" y="39"/>
                  <a:pt x="1240" y="15"/>
                </a:cubicBezTo>
                <a:cubicBezTo>
                  <a:pt x="1129" y="6"/>
                  <a:pt x="1010" y="2"/>
                  <a:pt x="9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58135" y="1752600"/>
            <a:ext cx="3395665" cy="4603751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Diváci české televize ohodnotili vysílání ČT jako aktuální a odborné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Vysílání </a:t>
            </a:r>
            <a:r>
              <a:rPr lang="cs-CZ" sz="3200" dirty="0" err="1" smtClean="0">
                <a:solidFill>
                  <a:srgbClr val="0F65A6"/>
                </a:solidFill>
              </a:rPr>
              <a:t>ČRo</a:t>
            </a:r>
            <a:r>
              <a:rPr lang="cs-CZ" sz="3200" dirty="0" smtClean="0">
                <a:solidFill>
                  <a:srgbClr val="0F65A6"/>
                </a:solidFill>
              </a:rPr>
              <a:t> je aktuální, rychlé a důvěryhodné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40410025"/>
              </p:ext>
            </p:extLst>
          </p:nvPr>
        </p:nvGraphicFramePr>
        <p:xfrm>
          <a:off x="533400" y="1460500"/>
          <a:ext cx="7486650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15</a:t>
            </a:fld>
            <a:endParaRPr lang="cs-CZ"/>
          </a:p>
        </p:txBody>
      </p:sp>
      <p:sp>
        <p:nvSpPr>
          <p:cNvPr id="9" name="Freeform 5"/>
          <p:cNvSpPr>
            <a:spLocks noChangeAspect="1" noEditPoints="1"/>
          </p:cNvSpPr>
          <p:nvPr/>
        </p:nvSpPr>
        <p:spPr bwMode="auto">
          <a:xfrm>
            <a:off x="11585278" y="43131"/>
            <a:ext cx="550504" cy="680178"/>
          </a:xfrm>
          <a:custGeom>
            <a:avLst/>
            <a:gdLst>
              <a:gd name="T0" fmla="*/ 0 w 574"/>
              <a:gd name="T1" fmla="*/ 584 h 709"/>
              <a:gd name="T2" fmla="*/ 498 w 574"/>
              <a:gd name="T3" fmla="*/ 584 h 709"/>
              <a:gd name="T4" fmla="*/ 574 w 574"/>
              <a:gd name="T5" fmla="*/ 709 h 709"/>
              <a:gd name="T6" fmla="*/ 0 w 574"/>
              <a:gd name="T7" fmla="*/ 709 h 709"/>
              <a:gd name="T8" fmla="*/ 0 w 574"/>
              <a:gd name="T9" fmla="*/ 584 h 709"/>
              <a:gd name="T10" fmla="*/ 0 w 574"/>
              <a:gd name="T11" fmla="*/ 390 h 709"/>
              <a:gd name="T12" fmla="*/ 0 w 574"/>
              <a:gd name="T13" fmla="*/ 513 h 709"/>
              <a:gd name="T14" fmla="*/ 454 w 574"/>
              <a:gd name="T15" fmla="*/ 513 h 709"/>
              <a:gd name="T16" fmla="*/ 378 w 574"/>
              <a:gd name="T17" fmla="*/ 390 h 709"/>
              <a:gd name="T18" fmla="*/ 0 w 574"/>
              <a:gd name="T19" fmla="*/ 390 h 709"/>
              <a:gd name="T20" fmla="*/ 487 w 574"/>
              <a:gd name="T21" fmla="*/ 319 h 709"/>
              <a:gd name="T22" fmla="*/ 0 w 574"/>
              <a:gd name="T23" fmla="*/ 319 h 709"/>
              <a:gd name="T24" fmla="*/ 0 w 574"/>
              <a:gd name="T25" fmla="*/ 195 h 709"/>
              <a:gd name="T26" fmla="*/ 520 w 574"/>
              <a:gd name="T27" fmla="*/ 195 h 709"/>
              <a:gd name="T28" fmla="*/ 520 w 574"/>
              <a:gd name="T29" fmla="*/ 210 h 709"/>
              <a:gd name="T30" fmla="*/ 487 w 574"/>
              <a:gd name="T31" fmla="*/ 319 h 709"/>
              <a:gd name="T32" fmla="*/ 250 w 574"/>
              <a:gd name="T33" fmla="*/ 0 h 709"/>
              <a:gd name="T34" fmla="*/ 0 w 574"/>
              <a:gd name="T35" fmla="*/ 0 h 709"/>
              <a:gd name="T36" fmla="*/ 0 w 574"/>
              <a:gd name="T37" fmla="*/ 124 h 709"/>
              <a:gd name="T38" fmla="*/ 504 w 574"/>
              <a:gd name="T39" fmla="*/ 124 h 709"/>
              <a:gd name="T40" fmla="*/ 250 w 574"/>
              <a:gd name="T41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4" h="709">
                <a:moveTo>
                  <a:pt x="0" y="584"/>
                </a:moveTo>
                <a:lnTo>
                  <a:pt x="498" y="584"/>
                </a:lnTo>
                <a:lnTo>
                  <a:pt x="574" y="709"/>
                </a:lnTo>
                <a:lnTo>
                  <a:pt x="0" y="709"/>
                </a:lnTo>
                <a:lnTo>
                  <a:pt x="0" y="584"/>
                </a:lnTo>
                <a:close/>
                <a:moveTo>
                  <a:pt x="0" y="390"/>
                </a:moveTo>
                <a:lnTo>
                  <a:pt x="0" y="513"/>
                </a:lnTo>
                <a:lnTo>
                  <a:pt x="454" y="513"/>
                </a:lnTo>
                <a:lnTo>
                  <a:pt x="378" y="390"/>
                </a:lnTo>
                <a:lnTo>
                  <a:pt x="0" y="390"/>
                </a:lnTo>
                <a:close/>
                <a:moveTo>
                  <a:pt x="487" y="319"/>
                </a:moveTo>
                <a:lnTo>
                  <a:pt x="0" y="319"/>
                </a:lnTo>
                <a:lnTo>
                  <a:pt x="0" y="195"/>
                </a:lnTo>
                <a:lnTo>
                  <a:pt x="520" y="195"/>
                </a:lnTo>
                <a:cubicBezTo>
                  <a:pt x="520" y="200"/>
                  <a:pt x="520" y="205"/>
                  <a:pt x="520" y="210"/>
                </a:cubicBezTo>
                <a:cubicBezTo>
                  <a:pt x="520" y="256"/>
                  <a:pt x="509" y="291"/>
                  <a:pt x="487" y="319"/>
                </a:cubicBezTo>
                <a:moveTo>
                  <a:pt x="250" y="0"/>
                </a:moveTo>
                <a:lnTo>
                  <a:pt x="0" y="0"/>
                </a:lnTo>
                <a:lnTo>
                  <a:pt x="0" y="124"/>
                </a:lnTo>
                <a:lnTo>
                  <a:pt x="504" y="124"/>
                </a:lnTo>
                <a:cubicBezTo>
                  <a:pt x="468" y="39"/>
                  <a:pt x="372" y="0"/>
                  <a:pt x="250" y="0"/>
                </a:cubicBezTo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58135" y="1866899"/>
            <a:ext cx="3395665" cy="4489451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Podle posluchačů Českého rozhlasu, bylo vysílání ČRo v průběhu pandemie aktuální. Velmi dobře je také hodnocena důvěryhodnost informací (průměr 1,8).</a:t>
            </a:r>
            <a:endParaRPr lang="cs-CZ" sz="1200" dirty="0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879" y="4433749"/>
            <a:ext cx="7946991" cy="996321"/>
          </a:xfrm>
        </p:spPr>
        <p:txBody>
          <a:bodyPr/>
          <a:lstStyle/>
          <a:p>
            <a:r>
              <a:rPr lang="cs-CZ" dirty="0" smtClean="0"/>
              <a:t>Koncesionářské poplatky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2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10118"/>
              </p:ext>
            </p:extLst>
          </p:nvPr>
        </p:nvGraphicFramePr>
        <p:xfrm>
          <a:off x="4865637" y="1350565"/>
          <a:ext cx="7056408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Přesnou výši poplatků zná cca pětina populace</a:t>
            </a:r>
            <a:endParaRPr lang="cs-CZ" sz="3200" dirty="0">
              <a:solidFill>
                <a:srgbClr val="0F65A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14796308" y="4058485"/>
            <a:ext cx="3395665" cy="4879889"/>
          </a:xfr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Ve skutečnosti však výši TV poplatků zná pouze přibližně polovina těch, kteří deklarovali, že ji znají, což znamená, že celkem se jedná v případě televize o 22 % obecné populace. Častěji se jedná o ženy, starší osoby nad 60 let a osoby s nižším vzděláním.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Výši rozhlasových poplatků zná nebo správně odhadlo 23 % populace, obvykle spíše ženy a osoby spadající do starších věkových kategorií a nízkopříjmových rodin.</a:t>
            </a:r>
          </a:p>
        </p:txBody>
      </p:sp>
      <p:graphicFrame>
        <p:nvGraphicFramePr>
          <p:cNvPr id="9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225252"/>
              </p:ext>
            </p:extLst>
          </p:nvPr>
        </p:nvGraphicFramePr>
        <p:xfrm>
          <a:off x="4907331" y="1353740"/>
          <a:ext cx="3388744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/>
          <p:cNvSpPr/>
          <p:nvPr/>
        </p:nvSpPr>
        <p:spPr>
          <a:xfrm>
            <a:off x="5314271" y="3136432"/>
            <a:ext cx="3303887" cy="24154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8618158" y="3484732"/>
            <a:ext cx="3303887" cy="241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pic>
        <p:nvPicPr>
          <p:cNvPr id="10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Zástupný symbol pro graf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24014387"/>
              </p:ext>
            </p:extLst>
          </p:nvPr>
        </p:nvGraphicFramePr>
        <p:xfrm>
          <a:off x="1306611" y="1470025"/>
          <a:ext cx="3397250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Šipka doprava 6"/>
          <p:cNvSpPr/>
          <p:nvPr/>
        </p:nvSpPr>
        <p:spPr>
          <a:xfrm>
            <a:off x="4345684" y="3726272"/>
            <a:ext cx="1039906" cy="37962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4" name="TextovéPole 13"/>
          <p:cNvSpPr txBox="1"/>
          <p:nvPr/>
        </p:nvSpPr>
        <p:spPr>
          <a:xfrm>
            <a:off x="374596" y="1828000"/>
            <a:ext cx="311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2D292A"/>
                </a:solidFill>
                <a:latin typeface="+mn-lt"/>
                <a:ea typeface="+mn-ea"/>
                <a:cs typeface="+mn-cs"/>
              </a:defRPr>
            </a:pPr>
            <a:r>
              <a:rPr lang="cs-CZ" sz="1200" dirty="0" smtClean="0"/>
              <a:t>Zná současnou výši poplatků (deklarace)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916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Současná výše </a:t>
            </a:r>
            <a:r>
              <a:rPr lang="cs-CZ" sz="3200" dirty="0" smtClean="0">
                <a:solidFill>
                  <a:srgbClr val="0F65A6"/>
                </a:solidFill>
              </a:rPr>
              <a:t>poplatků připadá nízká nebo adekvátní čtyřem pětinám poplatníků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4310262"/>
              </p:ext>
            </p:extLst>
          </p:nvPr>
        </p:nvGraphicFramePr>
        <p:xfrm>
          <a:off x="483080" y="1380226"/>
          <a:ext cx="3750784" cy="495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Zástupný symbol pro graf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5359355"/>
              </p:ext>
            </p:extLst>
          </p:nvPr>
        </p:nvGraphicFramePr>
        <p:xfrm>
          <a:off x="4397375" y="1476375"/>
          <a:ext cx="3556180" cy="492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58135" y="1821127"/>
            <a:ext cx="3395665" cy="4535224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b="1" dirty="0" smtClean="0"/>
              <a:t>Většina respondentů pak vnímá oba poplatky za adekvátní.</a:t>
            </a:r>
            <a:endParaRPr lang="cs-CZ" sz="1200" b="1" dirty="0"/>
          </a:p>
        </p:txBody>
      </p:sp>
      <p:pic>
        <p:nvPicPr>
          <p:cNvPr id="10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32002" y="1544128"/>
            <a:ext cx="1491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tx2"/>
              </a:buClr>
              <a:defRPr sz="2160" b="1" i="0" u="none" strike="noStrike" kern="1200" baseline="0">
                <a:solidFill>
                  <a:srgbClr val="2D292A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 smtClean="0">
                <a:solidFill>
                  <a:srgbClr val="2D292A"/>
                </a:solidFill>
              </a:rPr>
              <a:t>Televizní </a:t>
            </a:r>
            <a:r>
              <a:rPr lang="cs-CZ" sz="1200" b="1" dirty="0">
                <a:solidFill>
                  <a:srgbClr val="2D292A"/>
                </a:solidFill>
              </a:rPr>
              <a:t>poplatky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79221" y="1544127"/>
            <a:ext cx="16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2D292A"/>
                </a:solidFill>
                <a:latin typeface="+mn-lt"/>
                <a:ea typeface="+mn-ea"/>
                <a:cs typeface="+mn-cs"/>
              </a:defRPr>
            </a:pPr>
            <a:r>
              <a:rPr lang="cs-CZ" sz="1200" dirty="0"/>
              <a:t>Rozhlasové poplatky</a:t>
            </a:r>
          </a:p>
        </p:txBody>
      </p:sp>
    </p:spTree>
    <p:extLst>
      <p:ext uri="{BB962C8B-B14F-4D97-AF65-F5344CB8AC3E}">
        <p14:creationId xmlns:p14="http://schemas.microsoft.com/office/powerpoint/2010/main" val="30088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39450" cy="985439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S koncesionářskými poplatky </a:t>
            </a:r>
            <a:r>
              <a:rPr lang="cs-CZ" sz="3200" dirty="0" smtClean="0">
                <a:solidFill>
                  <a:srgbClr val="0F65A6"/>
                </a:solidFill>
              </a:rPr>
              <a:t>souhlasí 4/5 občanů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713790951"/>
              </p:ext>
            </p:extLst>
          </p:nvPr>
        </p:nvGraphicFramePr>
        <p:xfrm>
          <a:off x="838201" y="1460501"/>
          <a:ext cx="7515224" cy="489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19</a:t>
            </a:fld>
            <a:endParaRPr lang="cs-CZ" dirty="0"/>
          </a:p>
        </p:txBody>
      </p:sp>
      <p:pic>
        <p:nvPicPr>
          <p:cNvPr id="6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15412"/>
          <a:stretch/>
        </p:blipFill>
        <p:spPr bwMode="auto">
          <a:xfrm>
            <a:off x="728213" y="6236897"/>
            <a:ext cx="695145" cy="4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448674" y="1876425"/>
            <a:ext cx="322897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1000"/>
              </a:spcBef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b="1" dirty="0"/>
              <a:t>S koncesionářskými poplatky u nás souhlasí 79 % populace a to bez výrazných rozdílů napříč sociodemografickými </a:t>
            </a:r>
            <a:r>
              <a:rPr lang="cs-CZ" sz="1200" b="1" dirty="0" smtClean="0"/>
              <a:t>kategoriemi</a:t>
            </a:r>
          </a:p>
          <a:p>
            <a:pPr marL="171450" indent="-171450" algn="just">
              <a:spcBef>
                <a:spcPts val="1000"/>
              </a:spcBef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Jejich </a:t>
            </a:r>
            <a:r>
              <a:rPr lang="cs-CZ" sz="1200" dirty="0"/>
              <a:t>největší pozitivum představuje vznik různých speciálních pořadů jako </a:t>
            </a:r>
            <a:r>
              <a:rPr lang="cs-CZ" sz="1200" dirty="0" smtClean="0"/>
              <a:t>dokumenty, </a:t>
            </a:r>
            <a:r>
              <a:rPr lang="cs-CZ" sz="1200" dirty="0"/>
              <a:t>dětská tvorba </a:t>
            </a:r>
            <a:r>
              <a:rPr lang="cs-CZ" sz="1200" dirty="0" smtClean="0"/>
              <a:t>apod</a:t>
            </a:r>
            <a:r>
              <a:rPr lang="cs-CZ" sz="1200" dirty="0"/>
              <a:t>.</a:t>
            </a:r>
          </a:p>
          <a:p>
            <a:pPr marL="171450" indent="-171450" algn="just">
              <a:spcBef>
                <a:spcPts val="1000"/>
              </a:spcBef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b="1" dirty="0"/>
              <a:t>Drobné navýšení poplatků by pro tři čtvrtiny populace nemělo vliv na </a:t>
            </a:r>
            <a:r>
              <a:rPr lang="cs-CZ" sz="1200" b="1" dirty="0" smtClean="0"/>
              <a:t>rodinné výdaje</a:t>
            </a:r>
          </a:p>
          <a:p>
            <a:pPr marL="171450" indent="-171450" algn="just">
              <a:spcBef>
                <a:spcPts val="1000"/>
              </a:spcBef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U rodin z nízkými příjmy je výše poplatků důležitější, přesto dvě třetiny z nich uvádějí, že by na ně drobné zvýšení vliv mít nemělo</a:t>
            </a:r>
          </a:p>
          <a:p>
            <a:pPr marL="171450" indent="-171450" algn="just">
              <a:spcBef>
                <a:spcPts val="1000"/>
              </a:spcBef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S adekvátností navýšení souhlasí </a:t>
            </a:r>
            <a:r>
              <a:rPr lang="cs-CZ" sz="1200" dirty="0" smtClean="0"/>
              <a:t>2/3 občanů. </a:t>
            </a:r>
            <a:endParaRPr 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838201" y="4286865"/>
            <a:ext cx="7610474" cy="13470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65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1025106" y="1206199"/>
            <a:ext cx="5070894" cy="487719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100" b="1" dirty="0"/>
              <a:t>Cíl výzkumu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Zjistit vnímání veřejnoprávních institucí a jejich role ve společnosti </a:t>
            </a:r>
            <a:endParaRPr lang="cs-CZ" sz="11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Zjistit hodnocení činnosti veřejnoprávních institucí v době </a:t>
            </a:r>
            <a:r>
              <a:rPr lang="cs-CZ" sz="1100" dirty="0" smtClean="0"/>
              <a:t>pandemie</a:t>
            </a:r>
            <a:endParaRPr lang="cs-CZ" sz="11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 smtClean="0"/>
              <a:t>Zjistit </a:t>
            </a:r>
            <a:r>
              <a:rPr lang="cs-CZ" sz="1100" dirty="0"/>
              <a:t>celkové vnímání rozhlasových a televizních poplatků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r>
              <a:rPr lang="cs-CZ" sz="1100" dirty="0" smtClean="0"/>
              <a:t>Zjistit </a:t>
            </a:r>
            <a:r>
              <a:rPr lang="cs-CZ" sz="1100" dirty="0"/>
              <a:t>případný dopad poplatků na rodinné rozpočty, zejména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u </a:t>
            </a:r>
            <a:r>
              <a:rPr lang="cs-CZ" sz="1100" dirty="0"/>
              <a:t>osob z nižších sociálně ekonomických skupin </a:t>
            </a:r>
            <a:endParaRPr lang="cs-CZ" sz="11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100" dirty="0" smtClean="0"/>
              <a:t> </a:t>
            </a:r>
            <a:endParaRPr lang="cs-CZ" sz="11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100" b="1" dirty="0" smtClean="0"/>
              <a:t>Cílová skupina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 smtClean="0"/>
              <a:t>Obecná populace České republiky ve věku 18+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r>
              <a:rPr lang="cs-CZ" sz="1100" dirty="0" smtClean="0"/>
              <a:t>Reprezentativně </a:t>
            </a:r>
            <a:r>
              <a:rPr lang="cs-CZ" sz="1100" dirty="0"/>
              <a:t>dle pohlaví, věku, vzdělání, regionu, </a:t>
            </a: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velikosti </a:t>
            </a:r>
            <a:r>
              <a:rPr lang="cs-CZ" sz="1100" dirty="0"/>
              <a:t>místa bydliště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100" b="1" dirty="0"/>
              <a:t>Detaily terénního šetření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Metodika: kombinace </a:t>
            </a:r>
            <a:r>
              <a:rPr lang="cs-CZ" sz="1100" dirty="0" smtClean="0"/>
              <a:t>CA</a:t>
            </a:r>
            <a:r>
              <a:rPr lang="en-US" sz="1100" dirty="0" smtClean="0"/>
              <a:t>TI </a:t>
            </a:r>
            <a:r>
              <a:rPr lang="cs-CZ" sz="1100" dirty="0" smtClean="0"/>
              <a:t>dotazování</a:t>
            </a:r>
            <a:endParaRPr lang="cs-CZ" sz="11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Počet realizovaných rozhovorů: </a:t>
            </a:r>
            <a:r>
              <a:rPr lang="en-US" sz="1100" dirty="0" smtClean="0"/>
              <a:t>2</a:t>
            </a:r>
            <a:r>
              <a:rPr lang="cs-CZ" sz="1100" dirty="0" smtClean="0"/>
              <a:t> </a:t>
            </a:r>
            <a:r>
              <a:rPr lang="en-US" sz="1100" dirty="0" smtClean="0"/>
              <a:t>002</a:t>
            </a:r>
            <a:endParaRPr lang="cs-CZ" sz="11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Termín sběru dat: </a:t>
            </a:r>
            <a:r>
              <a:rPr lang="cs-CZ" sz="1100" dirty="0" smtClean="0"/>
              <a:t>29. 5. </a:t>
            </a:r>
            <a:r>
              <a:rPr lang="cs-CZ" sz="1100" dirty="0"/>
              <a:t>- </a:t>
            </a:r>
            <a:r>
              <a:rPr lang="cs-CZ" sz="1100" dirty="0" smtClean="0"/>
              <a:t>3. 6. 2020</a:t>
            </a:r>
            <a:endParaRPr lang="cs-CZ" sz="11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Výběr: kvótní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100" dirty="0"/>
              <a:t>Data: </a:t>
            </a:r>
            <a:r>
              <a:rPr lang="cs-CZ" sz="1100" dirty="0" smtClean="0"/>
              <a:t>vážená</a:t>
            </a:r>
            <a:endParaRPr lang="cs-CZ" sz="11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7214839"/>
              </p:ext>
            </p:extLst>
          </p:nvPr>
        </p:nvGraphicFramePr>
        <p:xfrm>
          <a:off x="6172200" y="1479550"/>
          <a:ext cx="5181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Parametry výzkumu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b="15412"/>
          <a:stretch/>
        </p:blipFill>
        <p:spPr bwMode="auto">
          <a:xfrm>
            <a:off x="637683" y="6237837"/>
            <a:ext cx="695145" cy="4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Financování ze státního rozpočtu by znamenalo omezení nezávislosti ČT a ČRo podle 3/5 občanů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89100103"/>
              </p:ext>
            </p:extLst>
          </p:nvPr>
        </p:nvGraphicFramePr>
        <p:xfrm>
          <a:off x="838200" y="1438275"/>
          <a:ext cx="7143750" cy="477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20</a:t>
            </a:fld>
            <a:endParaRPr lang="cs-CZ"/>
          </a:p>
        </p:txBody>
      </p:sp>
      <p:pic>
        <p:nvPicPr>
          <p:cNvPr id="6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b="15412"/>
          <a:stretch/>
        </p:blipFill>
        <p:spPr bwMode="auto">
          <a:xfrm>
            <a:off x="728213" y="6211019"/>
            <a:ext cx="695145" cy="4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014" y="347649"/>
            <a:ext cx="11128131" cy="985439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Drobné navýšení </a:t>
            </a:r>
            <a:r>
              <a:rPr lang="cs-CZ" sz="3200" dirty="0" smtClean="0">
                <a:solidFill>
                  <a:srgbClr val="0F65A6"/>
                </a:solidFill>
              </a:rPr>
              <a:t>poplatků by nemělo žádný dopad na výdaje 3/4 občanů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78073701"/>
              </p:ext>
            </p:extLst>
          </p:nvPr>
        </p:nvGraphicFramePr>
        <p:xfrm>
          <a:off x="1399179" y="2429471"/>
          <a:ext cx="4314825" cy="398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21</a:t>
            </a:fld>
            <a:endParaRPr lang="cs-CZ" dirty="0"/>
          </a:p>
        </p:txBody>
      </p:sp>
      <p:pic>
        <p:nvPicPr>
          <p:cNvPr id="6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b="15412"/>
          <a:stretch/>
        </p:blipFill>
        <p:spPr bwMode="auto">
          <a:xfrm>
            <a:off x="728213" y="6236897"/>
            <a:ext cx="695145" cy="4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559594" y="1802182"/>
            <a:ext cx="292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  <a:defRPr sz="2160" b="1" i="0" u="none" strike="noStrike" kern="1200" baseline="0">
                <a:solidFill>
                  <a:srgbClr val="2D292A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rgbClr val="2D292A"/>
                </a:solidFill>
              </a:rPr>
              <a:t>Drobné navýšení koncesionářských poplatků by nemělo žádný vliv na </a:t>
            </a:r>
            <a:r>
              <a:rPr lang="cs-CZ" sz="1200" b="1" dirty="0" smtClean="0">
                <a:solidFill>
                  <a:srgbClr val="2D292A"/>
                </a:solidFill>
              </a:rPr>
              <a:t>naše rodinné výdaje</a:t>
            </a:r>
            <a:endParaRPr lang="cs-CZ" sz="1200" b="1" dirty="0">
              <a:solidFill>
                <a:srgbClr val="2D292A"/>
              </a:solidFill>
            </a:endParaRPr>
          </a:p>
        </p:txBody>
      </p:sp>
      <p:graphicFrame>
        <p:nvGraphicFramePr>
          <p:cNvPr id="11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206789"/>
              </p:ext>
            </p:extLst>
          </p:nvPr>
        </p:nvGraphicFramePr>
        <p:xfrm>
          <a:off x="6656218" y="2609850"/>
          <a:ext cx="2990851" cy="34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6618118" y="1802182"/>
            <a:ext cx="313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  <a:defRPr sz="2160" b="1" i="0" u="none" strike="noStrike" kern="1200" baseline="0">
                <a:solidFill>
                  <a:srgbClr val="2D292A"/>
                </a:solidFill>
                <a:latin typeface="+mn-lt"/>
                <a:ea typeface="+mn-ea"/>
                <a:cs typeface="+mn-cs"/>
              </a:defRPr>
            </a:pPr>
            <a:r>
              <a:rPr lang="cs-CZ" sz="1200" b="1" dirty="0">
                <a:solidFill>
                  <a:srgbClr val="2D292A"/>
                </a:solidFill>
              </a:rPr>
              <a:t>Navýšení koncesionářských měsíčních poplatků o 15 Kč pro </a:t>
            </a:r>
            <a:r>
              <a:rPr lang="cs-CZ" sz="1200" b="1" dirty="0" smtClean="0">
                <a:solidFill>
                  <a:srgbClr val="2D292A"/>
                </a:solidFill>
              </a:rPr>
              <a:t>ČT </a:t>
            </a:r>
            <a:r>
              <a:rPr lang="cs-CZ" sz="1200" b="1" dirty="0">
                <a:solidFill>
                  <a:srgbClr val="2D292A"/>
                </a:solidFill>
              </a:rPr>
              <a:t>a 5 Kč pro </a:t>
            </a:r>
            <a:r>
              <a:rPr lang="cs-CZ" sz="1200" b="1" dirty="0" err="1" smtClean="0">
                <a:solidFill>
                  <a:srgbClr val="2D292A"/>
                </a:solidFill>
              </a:rPr>
              <a:t>ČRo</a:t>
            </a:r>
            <a:r>
              <a:rPr lang="cs-CZ" sz="1200" b="1" dirty="0" smtClean="0">
                <a:solidFill>
                  <a:srgbClr val="2D292A"/>
                </a:solidFill>
              </a:rPr>
              <a:t> by </a:t>
            </a:r>
            <a:r>
              <a:rPr lang="cs-CZ" sz="1200" b="1" dirty="0">
                <a:solidFill>
                  <a:srgbClr val="2D292A"/>
                </a:solidFill>
              </a:rPr>
              <a:t>odpovídalo rozšiřující se nabídce </a:t>
            </a:r>
            <a:r>
              <a:rPr lang="cs-CZ" sz="1200" b="1" dirty="0" smtClean="0">
                <a:solidFill>
                  <a:srgbClr val="2D292A"/>
                </a:solidFill>
              </a:rPr>
              <a:t>programů</a:t>
            </a:r>
            <a:endParaRPr lang="cs-CZ" sz="1200" b="1" dirty="0">
              <a:solidFill>
                <a:srgbClr val="2D292A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66925" y="6331309"/>
            <a:ext cx="95250" cy="85725"/>
          </a:xfrm>
          <a:prstGeom prst="rect">
            <a:avLst/>
          </a:prstGeom>
          <a:solidFill>
            <a:srgbClr val="0F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F65A6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162175" y="6219437"/>
            <a:ext cx="1301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dirty="0" smtClean="0"/>
              <a:t>Určitě souhlasím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24374" y="6219436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dirty="0" smtClean="0"/>
              <a:t>Spíše souhlasím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724650" y="6219435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dirty="0" smtClean="0"/>
              <a:t>Spíše nesouhlasím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9002798" y="6202335"/>
            <a:ext cx="146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200" dirty="0" smtClean="0"/>
              <a:t>Určitě nesouhlasím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429124" y="6315071"/>
            <a:ext cx="95250" cy="85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F65A6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677025" y="6331309"/>
            <a:ext cx="95250" cy="85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F65A6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8955173" y="6315070"/>
            <a:ext cx="95250" cy="85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F65A6"/>
              </a:solidFill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56413"/>
              </p:ext>
            </p:extLst>
          </p:nvPr>
        </p:nvGraphicFramePr>
        <p:xfrm>
          <a:off x="749659" y="3392341"/>
          <a:ext cx="1157737" cy="175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630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Věk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5">
                <a:tc>
                  <a:txBody>
                    <a:bodyPr/>
                    <a:lstStyle/>
                    <a:p>
                      <a:pPr algn="l" fontAlgn="b"/>
                      <a:endParaRPr lang="cs-CZ" sz="1100" b="1" u="none" strike="noStrike" dirty="0" smtClean="0">
                        <a:effectLst/>
                      </a:endParaRPr>
                    </a:p>
                    <a:p>
                      <a:pPr algn="l" fontAlgn="b"/>
                      <a:endParaRPr lang="cs-CZ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100" b="1" u="none" strike="noStrike" dirty="0" smtClean="0">
                          <a:effectLst/>
                        </a:rPr>
                        <a:t>Příjem dom.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>
            <a:off x="728213" y="4734274"/>
            <a:ext cx="5056442" cy="295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909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Poplatky lidé </a:t>
            </a:r>
            <a:r>
              <a:rPr lang="cs-CZ" sz="3200" dirty="0">
                <a:solidFill>
                  <a:srgbClr val="0F65A6"/>
                </a:solidFill>
              </a:rPr>
              <a:t>platit budou, protože chtějí využívat veřejnoprávní média</a:t>
            </a: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90480427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22</a:t>
            </a:fld>
            <a:endParaRPr lang="cs-CZ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Výše poplatků by měla být určována parlamentem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96652960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23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58135" y="1781175"/>
            <a:ext cx="3395665" cy="4575176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Pokud </a:t>
            </a:r>
            <a:r>
              <a:rPr lang="cs-CZ" sz="1200" dirty="0"/>
              <a:t>by se poplatky měly zvedat, nejvíce respondentů by zachovalo nynější </a:t>
            </a:r>
            <a:r>
              <a:rPr lang="cs-CZ" sz="1200" dirty="0" smtClean="0"/>
              <a:t>způsob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Navázání </a:t>
            </a:r>
            <a:r>
              <a:rPr lang="cs-CZ" sz="1200" dirty="0"/>
              <a:t>na inflaci pak preferují spíše muži a </a:t>
            </a:r>
            <a:r>
              <a:rPr lang="cs-CZ" sz="1200" dirty="0" smtClean="0"/>
              <a:t>lidé </a:t>
            </a:r>
            <a:r>
              <a:rPr lang="cs-CZ" sz="1200" dirty="0"/>
              <a:t>s vyšším </a:t>
            </a:r>
            <a:r>
              <a:rPr lang="cs-CZ" sz="1200" dirty="0" smtClean="0"/>
              <a:t>vzděláním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Zrušení poplatku výměnou za financování </a:t>
            </a:r>
            <a:br>
              <a:rPr lang="cs-CZ" sz="1200" dirty="0" smtClean="0"/>
            </a:br>
            <a:r>
              <a:rPr lang="cs-CZ" sz="1200" dirty="0" smtClean="0"/>
              <a:t>z příjmů z reklamy by u VPM preferovalo 18 % dotázaných</a:t>
            </a:r>
            <a:endParaRPr lang="cs-CZ" sz="1200" dirty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endParaRPr lang="cs-CZ" sz="1200" dirty="0"/>
          </a:p>
          <a:p>
            <a:endParaRPr lang="cs-CZ" dirty="0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b="15412"/>
          <a:stretch/>
        </p:blipFill>
        <p:spPr bwMode="auto">
          <a:xfrm>
            <a:off x="728213" y="6176513"/>
            <a:ext cx="695145" cy="5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776" y="4320461"/>
            <a:ext cx="8624024" cy="996321"/>
          </a:xfrm>
        </p:spPr>
        <p:txBody>
          <a:bodyPr/>
          <a:lstStyle/>
          <a:p>
            <a:r>
              <a:rPr lang="cs-CZ" dirty="0" smtClean="0"/>
              <a:t>Segmentace podle postoje k poplatkům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2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25</a:t>
            </a:fld>
            <a:endParaRPr lang="cs-CZ" dirty="0"/>
          </a:p>
        </p:txBody>
      </p:sp>
      <p:pic>
        <p:nvPicPr>
          <p:cNvPr id="5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10605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52185" cy="985439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Segmentace populace ČR  podle vztahu </a:t>
            </a:r>
            <a:br>
              <a:rPr lang="cs-CZ" sz="3200" dirty="0" smtClean="0">
                <a:solidFill>
                  <a:srgbClr val="0F65A6"/>
                </a:solidFill>
              </a:rPr>
            </a:br>
            <a:r>
              <a:rPr lang="cs-CZ" sz="3200" dirty="0" smtClean="0">
                <a:solidFill>
                  <a:srgbClr val="0F65A6"/>
                </a:solidFill>
              </a:rPr>
              <a:t>ke </a:t>
            </a:r>
            <a:r>
              <a:rPr lang="cs-CZ" sz="3200" dirty="0">
                <a:solidFill>
                  <a:srgbClr val="0F65A6"/>
                </a:solidFill>
              </a:rPr>
              <a:t>koncesionářským poplatkům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772275" y="1607746"/>
            <a:ext cx="4493823" cy="4874021"/>
          </a:xfr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Segmentací byly vytvořeny 4 skupiny.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Nejvýrazněji se odlišují </a:t>
            </a:r>
            <a:r>
              <a:rPr lang="cs-CZ" sz="1200" b="1" dirty="0" smtClean="0"/>
              <a:t>Odmítači</a:t>
            </a:r>
            <a:r>
              <a:rPr lang="cs-CZ" sz="1200" dirty="0" smtClean="0"/>
              <a:t>, kteří ale ve vzorku tvoří pouhých 12 %.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Největší skupinou (32 %) jsou </a:t>
            </a:r>
            <a:r>
              <a:rPr lang="cs-CZ" sz="1200" b="1" dirty="0" smtClean="0"/>
              <a:t>Konzumenti</a:t>
            </a:r>
            <a:r>
              <a:rPr lang="cs-CZ" sz="1200" dirty="0" smtClean="0"/>
              <a:t>, kteří ve zvýšené míře konzumují veřejnoprávní média – tedy ČT i ČRo a </a:t>
            </a:r>
            <a:r>
              <a:rPr lang="cs-CZ" sz="1200" dirty="0"/>
              <a:t>hodnotí </a:t>
            </a:r>
            <a:r>
              <a:rPr lang="cs-CZ" sz="1200" dirty="0" smtClean="0"/>
              <a:t>je nadprůměrně. Koncesionářské </a:t>
            </a:r>
            <a:r>
              <a:rPr lang="cs-CZ" sz="1200" dirty="0"/>
              <a:t>poplatky </a:t>
            </a:r>
            <a:r>
              <a:rPr lang="cs-CZ" sz="1200" dirty="0" smtClean="0"/>
              <a:t>platí dlouhodobě a </a:t>
            </a:r>
            <a:r>
              <a:rPr lang="cs-CZ" sz="1200" dirty="0"/>
              <a:t>automaticky, jejich výši příliš nevnímají </a:t>
            </a:r>
            <a:br>
              <a:rPr lang="cs-CZ" sz="1200" dirty="0"/>
            </a:br>
            <a:r>
              <a:rPr lang="cs-CZ" sz="1200" dirty="0"/>
              <a:t>a případné zvýšení považují za spravedlivé a pochopitelné. </a:t>
            </a:r>
            <a:endParaRPr lang="cs-CZ" sz="1200" dirty="0" smtClean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Následují </a:t>
            </a:r>
            <a:r>
              <a:rPr lang="cs-CZ" sz="1200" b="1" dirty="0"/>
              <a:t>Podporovatelé</a:t>
            </a:r>
            <a:r>
              <a:rPr lang="cs-CZ" sz="1200" dirty="0"/>
              <a:t> (29 </a:t>
            </a:r>
            <a:r>
              <a:rPr lang="cs-CZ" sz="1200" dirty="0" smtClean="0"/>
              <a:t>%), </a:t>
            </a:r>
            <a:r>
              <a:rPr lang="cs-CZ" sz="1200" dirty="0"/>
              <a:t>kteří sledují TV ze všech skupin nejvíce, kromě ČT1 i TV NOVA a TV PRIMA. Koncesionářské poplatky platí nejvíce a nejlépe znají jejich výši. Poplatky považují za správné a nezbytné, s jejich navýšením příliš nesouhlasí, ale drobné navýšení akceptují</a:t>
            </a:r>
            <a:r>
              <a:rPr lang="cs-CZ" sz="1200" dirty="0" smtClean="0"/>
              <a:t>.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b="1" dirty="0" smtClean="0"/>
              <a:t>Rezignovaní</a:t>
            </a:r>
            <a:r>
              <a:rPr lang="cs-CZ" sz="1200" dirty="0" smtClean="0"/>
              <a:t> (27 %) </a:t>
            </a:r>
            <a:r>
              <a:rPr lang="cs-CZ" sz="1200" dirty="0"/>
              <a:t>sledují </a:t>
            </a:r>
            <a:r>
              <a:rPr lang="cs-CZ" sz="1200" dirty="0" smtClean="0"/>
              <a:t>televizi </a:t>
            </a:r>
            <a:r>
              <a:rPr lang="cs-CZ" sz="1200" dirty="0"/>
              <a:t>i rádio </a:t>
            </a:r>
            <a:r>
              <a:rPr lang="cs-CZ" sz="1200" dirty="0" smtClean="0"/>
              <a:t>často</a:t>
            </a:r>
            <a:r>
              <a:rPr lang="cs-CZ" sz="1200" dirty="0"/>
              <a:t>, ale spíše komerční stanice. Koncesionářské poplatky </a:t>
            </a:r>
            <a:r>
              <a:rPr lang="cs-CZ" sz="1200" dirty="0" smtClean="0"/>
              <a:t>považují za </a:t>
            </a:r>
            <a:r>
              <a:rPr lang="cs-CZ" sz="1200" dirty="0"/>
              <a:t>správné a nezbytné pro zajištění nezávislosti a fungování veřejnoprávních médií. Jsou nejvíce pro odpuštění koncesionářských poplatků </a:t>
            </a:r>
            <a:r>
              <a:rPr lang="cs-CZ" sz="1200" dirty="0" smtClean="0"/>
              <a:t>seniorům (tedy vlastně jim samým) </a:t>
            </a:r>
            <a:r>
              <a:rPr lang="cs-CZ" sz="1200" dirty="0"/>
              <a:t>a pro určování výše poplatků podle příjmů</a:t>
            </a:r>
            <a:r>
              <a:rPr lang="cs-CZ" sz="1200" dirty="0" smtClean="0"/>
              <a:t>.</a:t>
            </a:r>
          </a:p>
          <a:p>
            <a:pPr>
              <a:buClr>
                <a:srgbClr val="0F65A6"/>
              </a:buClr>
            </a:pPr>
            <a:r>
              <a:rPr lang="cs-CZ" sz="1200" i="1" dirty="0" smtClean="0"/>
              <a:t>	</a:t>
            </a:r>
          </a:p>
          <a:p>
            <a:pPr>
              <a:buClr>
                <a:srgbClr val="0F65A6"/>
              </a:buClr>
            </a:pPr>
            <a:r>
              <a:rPr lang="cs-CZ" sz="1200" i="1" dirty="0"/>
              <a:t>	</a:t>
            </a:r>
            <a:endParaRPr lang="cs-CZ" dirty="0"/>
          </a:p>
        </p:txBody>
      </p:sp>
      <p:graphicFrame>
        <p:nvGraphicFramePr>
          <p:cNvPr id="10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03730"/>
              </p:ext>
            </p:extLst>
          </p:nvPr>
        </p:nvGraphicFramePr>
        <p:xfrm>
          <a:off x="338138" y="1457325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17" y="4340631"/>
            <a:ext cx="588929" cy="9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53" y="2883877"/>
            <a:ext cx="674229" cy="89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37" y="3479554"/>
            <a:ext cx="736194" cy="93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30" y="2381076"/>
            <a:ext cx="555922" cy="8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Segmenty podle sociodemografických kategorií</a:t>
            </a: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51593504"/>
              </p:ext>
            </p:extLst>
          </p:nvPr>
        </p:nvGraphicFramePr>
        <p:xfrm>
          <a:off x="536331" y="1460500"/>
          <a:ext cx="11016761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26</a:t>
            </a:fld>
            <a:endParaRPr lang="cs-CZ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98630"/>
              </p:ext>
            </p:extLst>
          </p:nvPr>
        </p:nvGraphicFramePr>
        <p:xfrm>
          <a:off x="382389" y="2206869"/>
          <a:ext cx="60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smtClean="0">
                          <a:effectLst/>
                        </a:rPr>
                        <a:t>Pohlaví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smtClean="0">
                          <a:effectLst/>
                        </a:rPr>
                        <a:t>Věk</a:t>
                      </a:r>
                    </a:p>
                    <a:p>
                      <a:pPr algn="l" fontAlgn="b"/>
                      <a:endParaRPr lang="cs-CZ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endParaRPr lang="cs-CZ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100" b="1" u="none" strike="noStrike" dirty="0" smtClean="0">
                          <a:effectLst/>
                        </a:rPr>
                        <a:t>Vzdělání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endParaRPr lang="cs-CZ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cs-CZ" sz="1100" b="1" u="none" strike="noStrike" dirty="0" smtClean="0">
                          <a:effectLst/>
                        </a:rPr>
                        <a:t>Oblast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6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Výše televizního poplatku</a:t>
            </a: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26986900"/>
              </p:ext>
            </p:extLst>
          </p:nvPr>
        </p:nvGraphicFramePr>
        <p:xfrm>
          <a:off x="838200" y="1460500"/>
          <a:ext cx="10482943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27</a:t>
            </a:fld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310039" y="2919045"/>
            <a:ext cx="425649" cy="277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75" y="4398171"/>
            <a:ext cx="399337" cy="48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Skupina 23"/>
          <p:cNvGrpSpPr/>
          <p:nvPr/>
        </p:nvGrpSpPr>
        <p:grpSpPr>
          <a:xfrm>
            <a:off x="3311562" y="5098182"/>
            <a:ext cx="396162" cy="424927"/>
            <a:chOff x="10254286" y="2614983"/>
            <a:chExt cx="396162" cy="424927"/>
          </a:xfrm>
        </p:grpSpPr>
        <p:sp>
          <p:nvSpPr>
            <p:cNvPr id="25" name="Obdélník 24"/>
            <p:cNvSpPr/>
            <p:nvPr/>
          </p:nvSpPr>
          <p:spPr>
            <a:xfrm>
              <a:off x="10254286" y="2614983"/>
              <a:ext cx="396162" cy="424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/>
            </a:p>
          </p:txBody>
        </p:sp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0467A6B8-591D-44F5-A0BB-3853FC7D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8091" y="2614983"/>
              <a:ext cx="351728" cy="42492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22" y="3080599"/>
            <a:ext cx="326642" cy="4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21" y="3732853"/>
            <a:ext cx="311445" cy="4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délník 28"/>
          <p:cNvSpPr/>
          <p:nvPr/>
        </p:nvSpPr>
        <p:spPr>
          <a:xfrm>
            <a:off x="1274884" y="2384905"/>
            <a:ext cx="9988061" cy="5341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4" name="Freeform 5"/>
          <p:cNvSpPr>
            <a:spLocks noChangeAspect="1" noEditPoints="1"/>
          </p:cNvSpPr>
          <p:nvPr/>
        </p:nvSpPr>
        <p:spPr bwMode="auto">
          <a:xfrm>
            <a:off x="11137077" y="31542"/>
            <a:ext cx="1020419" cy="690413"/>
          </a:xfrm>
          <a:custGeom>
            <a:avLst/>
            <a:gdLst>
              <a:gd name="T0" fmla="*/ 746 w 1658"/>
              <a:gd name="T1" fmla="*/ 0 h 1122"/>
              <a:gd name="T2" fmla="*/ 418 w 1658"/>
              <a:gd name="T3" fmla="*/ 15 h 1122"/>
              <a:gd name="T4" fmla="*/ 20 w 1658"/>
              <a:gd name="T5" fmla="*/ 307 h 1122"/>
              <a:gd name="T6" fmla="*/ 0 w 1658"/>
              <a:gd name="T7" fmla="*/ 561 h 1122"/>
              <a:gd name="T8" fmla="*/ 20 w 1658"/>
              <a:gd name="T9" fmla="*/ 815 h 1122"/>
              <a:gd name="T10" fmla="*/ 418 w 1658"/>
              <a:gd name="T11" fmla="*/ 1107 h 1122"/>
              <a:gd name="T12" fmla="*/ 746 w 1658"/>
              <a:gd name="T13" fmla="*/ 1122 h 1122"/>
              <a:gd name="T14" fmla="*/ 746 w 1658"/>
              <a:gd name="T15" fmla="*/ 978 h 1122"/>
              <a:gd name="T16" fmla="*/ 600 w 1658"/>
              <a:gd name="T17" fmla="*/ 968 h 1122"/>
              <a:gd name="T18" fmla="*/ 378 w 1658"/>
              <a:gd name="T19" fmla="*/ 750 h 1122"/>
              <a:gd name="T20" fmla="*/ 367 w 1658"/>
              <a:gd name="T21" fmla="*/ 561 h 1122"/>
              <a:gd name="T22" fmla="*/ 378 w 1658"/>
              <a:gd name="T23" fmla="*/ 372 h 1122"/>
              <a:gd name="T24" fmla="*/ 600 w 1658"/>
              <a:gd name="T25" fmla="*/ 154 h 1122"/>
              <a:gd name="T26" fmla="*/ 746 w 1658"/>
              <a:gd name="T27" fmla="*/ 144 h 1122"/>
              <a:gd name="T28" fmla="*/ 746 w 1658"/>
              <a:gd name="T29" fmla="*/ 0 h 1122"/>
              <a:gd name="T30" fmla="*/ 912 w 1658"/>
              <a:gd name="T31" fmla="*/ 0 h 1122"/>
              <a:gd name="T32" fmla="*/ 912 w 1658"/>
              <a:gd name="T33" fmla="*/ 144 h 1122"/>
              <a:gd name="T34" fmla="*/ 1058 w 1658"/>
              <a:gd name="T35" fmla="*/ 154 h 1122"/>
              <a:gd name="T36" fmla="*/ 1280 w 1658"/>
              <a:gd name="T37" fmla="*/ 372 h 1122"/>
              <a:gd name="T38" fmla="*/ 1291 w 1658"/>
              <a:gd name="T39" fmla="*/ 561 h 1122"/>
              <a:gd name="T40" fmla="*/ 1280 w 1658"/>
              <a:gd name="T41" fmla="*/ 750 h 1122"/>
              <a:gd name="T42" fmla="*/ 1058 w 1658"/>
              <a:gd name="T43" fmla="*/ 968 h 1122"/>
              <a:gd name="T44" fmla="*/ 912 w 1658"/>
              <a:gd name="T45" fmla="*/ 978 h 1122"/>
              <a:gd name="T46" fmla="*/ 912 w 1658"/>
              <a:gd name="T47" fmla="*/ 1122 h 1122"/>
              <a:gd name="T48" fmla="*/ 1240 w 1658"/>
              <a:gd name="T49" fmla="*/ 1107 h 1122"/>
              <a:gd name="T50" fmla="*/ 1638 w 1658"/>
              <a:gd name="T51" fmla="*/ 815 h 1122"/>
              <a:gd name="T52" fmla="*/ 1658 w 1658"/>
              <a:gd name="T53" fmla="*/ 561 h 1122"/>
              <a:gd name="T54" fmla="*/ 1638 w 1658"/>
              <a:gd name="T55" fmla="*/ 307 h 1122"/>
              <a:gd name="T56" fmla="*/ 1240 w 1658"/>
              <a:gd name="T57" fmla="*/ 15 h 1122"/>
              <a:gd name="T58" fmla="*/ 912 w 1658"/>
              <a:gd name="T59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58" h="1122">
                <a:moveTo>
                  <a:pt x="746" y="0"/>
                </a:moveTo>
                <a:cubicBezTo>
                  <a:pt x="649" y="2"/>
                  <a:pt x="529" y="6"/>
                  <a:pt x="418" y="15"/>
                </a:cubicBezTo>
                <a:cubicBezTo>
                  <a:pt x="114" y="39"/>
                  <a:pt x="57" y="88"/>
                  <a:pt x="20" y="307"/>
                </a:cubicBezTo>
                <a:cubicBezTo>
                  <a:pt x="5" y="398"/>
                  <a:pt x="0" y="495"/>
                  <a:pt x="0" y="561"/>
                </a:cubicBezTo>
                <a:cubicBezTo>
                  <a:pt x="0" y="627"/>
                  <a:pt x="5" y="724"/>
                  <a:pt x="20" y="815"/>
                </a:cubicBezTo>
                <a:cubicBezTo>
                  <a:pt x="57" y="1033"/>
                  <a:pt x="114" y="1083"/>
                  <a:pt x="418" y="1107"/>
                </a:cubicBezTo>
                <a:cubicBezTo>
                  <a:pt x="529" y="1116"/>
                  <a:pt x="649" y="1120"/>
                  <a:pt x="746" y="1122"/>
                </a:cubicBezTo>
                <a:lnTo>
                  <a:pt x="746" y="978"/>
                </a:lnTo>
                <a:cubicBezTo>
                  <a:pt x="700" y="976"/>
                  <a:pt x="648" y="973"/>
                  <a:pt x="600" y="968"/>
                </a:cubicBezTo>
                <a:cubicBezTo>
                  <a:pt x="430" y="950"/>
                  <a:pt x="399" y="913"/>
                  <a:pt x="378" y="750"/>
                </a:cubicBezTo>
                <a:cubicBezTo>
                  <a:pt x="369" y="682"/>
                  <a:pt x="367" y="610"/>
                  <a:pt x="367" y="561"/>
                </a:cubicBezTo>
                <a:cubicBezTo>
                  <a:pt x="367" y="512"/>
                  <a:pt x="369" y="440"/>
                  <a:pt x="378" y="372"/>
                </a:cubicBezTo>
                <a:cubicBezTo>
                  <a:pt x="399" y="209"/>
                  <a:pt x="430" y="172"/>
                  <a:pt x="600" y="154"/>
                </a:cubicBezTo>
                <a:cubicBezTo>
                  <a:pt x="648" y="149"/>
                  <a:pt x="700" y="146"/>
                  <a:pt x="746" y="144"/>
                </a:cubicBezTo>
                <a:lnTo>
                  <a:pt x="746" y="0"/>
                </a:lnTo>
                <a:close/>
                <a:moveTo>
                  <a:pt x="912" y="0"/>
                </a:moveTo>
                <a:lnTo>
                  <a:pt x="912" y="144"/>
                </a:lnTo>
                <a:cubicBezTo>
                  <a:pt x="959" y="146"/>
                  <a:pt x="1010" y="149"/>
                  <a:pt x="1058" y="154"/>
                </a:cubicBezTo>
                <a:cubicBezTo>
                  <a:pt x="1228" y="172"/>
                  <a:pt x="1260" y="209"/>
                  <a:pt x="1280" y="372"/>
                </a:cubicBezTo>
                <a:cubicBezTo>
                  <a:pt x="1289" y="440"/>
                  <a:pt x="1291" y="512"/>
                  <a:pt x="1291" y="561"/>
                </a:cubicBezTo>
                <a:cubicBezTo>
                  <a:pt x="1291" y="610"/>
                  <a:pt x="1289" y="682"/>
                  <a:pt x="1280" y="750"/>
                </a:cubicBezTo>
                <a:cubicBezTo>
                  <a:pt x="1260" y="913"/>
                  <a:pt x="1228" y="950"/>
                  <a:pt x="1058" y="968"/>
                </a:cubicBezTo>
                <a:cubicBezTo>
                  <a:pt x="1010" y="973"/>
                  <a:pt x="959" y="976"/>
                  <a:pt x="912" y="978"/>
                </a:cubicBezTo>
                <a:lnTo>
                  <a:pt x="912" y="1122"/>
                </a:lnTo>
                <a:cubicBezTo>
                  <a:pt x="1010" y="1120"/>
                  <a:pt x="1129" y="1116"/>
                  <a:pt x="1240" y="1107"/>
                </a:cubicBezTo>
                <a:cubicBezTo>
                  <a:pt x="1544" y="1083"/>
                  <a:pt x="1601" y="1033"/>
                  <a:pt x="1638" y="815"/>
                </a:cubicBezTo>
                <a:cubicBezTo>
                  <a:pt x="1654" y="723"/>
                  <a:pt x="1658" y="627"/>
                  <a:pt x="1658" y="561"/>
                </a:cubicBezTo>
                <a:cubicBezTo>
                  <a:pt x="1658" y="495"/>
                  <a:pt x="1654" y="398"/>
                  <a:pt x="1638" y="307"/>
                </a:cubicBezTo>
                <a:cubicBezTo>
                  <a:pt x="1601" y="88"/>
                  <a:pt x="1544" y="39"/>
                  <a:pt x="1240" y="15"/>
                </a:cubicBezTo>
                <a:cubicBezTo>
                  <a:pt x="1129" y="6"/>
                  <a:pt x="1010" y="2"/>
                  <a:pt x="9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Výše rozhlasového poplatku</a:t>
            </a: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02477164"/>
              </p:ext>
            </p:extLst>
          </p:nvPr>
        </p:nvGraphicFramePr>
        <p:xfrm>
          <a:off x="838200" y="1460500"/>
          <a:ext cx="10482943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28</a:t>
            </a:fld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964567" y="2919045"/>
            <a:ext cx="425649" cy="277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03" y="4398171"/>
            <a:ext cx="399337" cy="48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Skupina 23"/>
          <p:cNvGrpSpPr/>
          <p:nvPr/>
        </p:nvGrpSpPr>
        <p:grpSpPr>
          <a:xfrm>
            <a:off x="3966090" y="5098182"/>
            <a:ext cx="396162" cy="424927"/>
            <a:chOff x="10254286" y="2614983"/>
            <a:chExt cx="396162" cy="424927"/>
          </a:xfrm>
        </p:grpSpPr>
        <p:sp>
          <p:nvSpPr>
            <p:cNvPr id="25" name="Obdélník 24"/>
            <p:cNvSpPr/>
            <p:nvPr/>
          </p:nvSpPr>
          <p:spPr>
            <a:xfrm>
              <a:off x="10254286" y="2614983"/>
              <a:ext cx="396162" cy="424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/>
            </a:p>
          </p:txBody>
        </p:sp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0467A6B8-591D-44F5-A0BB-3853FC7D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8091" y="2614983"/>
              <a:ext cx="351728" cy="42492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50" y="3080599"/>
            <a:ext cx="326642" cy="4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9" y="3732853"/>
            <a:ext cx="311445" cy="4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délník 28"/>
          <p:cNvSpPr/>
          <p:nvPr/>
        </p:nvSpPr>
        <p:spPr>
          <a:xfrm>
            <a:off x="1274884" y="2384905"/>
            <a:ext cx="9988061" cy="5341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5" name="Freeform 5"/>
          <p:cNvSpPr>
            <a:spLocks noChangeAspect="1" noEditPoints="1"/>
          </p:cNvSpPr>
          <p:nvPr/>
        </p:nvSpPr>
        <p:spPr bwMode="auto">
          <a:xfrm>
            <a:off x="11585278" y="43131"/>
            <a:ext cx="550504" cy="680178"/>
          </a:xfrm>
          <a:custGeom>
            <a:avLst/>
            <a:gdLst>
              <a:gd name="T0" fmla="*/ 0 w 574"/>
              <a:gd name="T1" fmla="*/ 584 h 709"/>
              <a:gd name="T2" fmla="*/ 498 w 574"/>
              <a:gd name="T3" fmla="*/ 584 h 709"/>
              <a:gd name="T4" fmla="*/ 574 w 574"/>
              <a:gd name="T5" fmla="*/ 709 h 709"/>
              <a:gd name="T6" fmla="*/ 0 w 574"/>
              <a:gd name="T7" fmla="*/ 709 h 709"/>
              <a:gd name="T8" fmla="*/ 0 w 574"/>
              <a:gd name="T9" fmla="*/ 584 h 709"/>
              <a:gd name="T10" fmla="*/ 0 w 574"/>
              <a:gd name="T11" fmla="*/ 390 h 709"/>
              <a:gd name="T12" fmla="*/ 0 w 574"/>
              <a:gd name="T13" fmla="*/ 513 h 709"/>
              <a:gd name="T14" fmla="*/ 454 w 574"/>
              <a:gd name="T15" fmla="*/ 513 h 709"/>
              <a:gd name="T16" fmla="*/ 378 w 574"/>
              <a:gd name="T17" fmla="*/ 390 h 709"/>
              <a:gd name="T18" fmla="*/ 0 w 574"/>
              <a:gd name="T19" fmla="*/ 390 h 709"/>
              <a:gd name="T20" fmla="*/ 487 w 574"/>
              <a:gd name="T21" fmla="*/ 319 h 709"/>
              <a:gd name="T22" fmla="*/ 0 w 574"/>
              <a:gd name="T23" fmla="*/ 319 h 709"/>
              <a:gd name="T24" fmla="*/ 0 w 574"/>
              <a:gd name="T25" fmla="*/ 195 h 709"/>
              <a:gd name="T26" fmla="*/ 520 w 574"/>
              <a:gd name="T27" fmla="*/ 195 h 709"/>
              <a:gd name="T28" fmla="*/ 520 w 574"/>
              <a:gd name="T29" fmla="*/ 210 h 709"/>
              <a:gd name="T30" fmla="*/ 487 w 574"/>
              <a:gd name="T31" fmla="*/ 319 h 709"/>
              <a:gd name="T32" fmla="*/ 250 w 574"/>
              <a:gd name="T33" fmla="*/ 0 h 709"/>
              <a:gd name="T34" fmla="*/ 0 w 574"/>
              <a:gd name="T35" fmla="*/ 0 h 709"/>
              <a:gd name="T36" fmla="*/ 0 w 574"/>
              <a:gd name="T37" fmla="*/ 124 h 709"/>
              <a:gd name="T38" fmla="*/ 504 w 574"/>
              <a:gd name="T39" fmla="*/ 124 h 709"/>
              <a:gd name="T40" fmla="*/ 250 w 574"/>
              <a:gd name="T41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4" h="709">
                <a:moveTo>
                  <a:pt x="0" y="584"/>
                </a:moveTo>
                <a:lnTo>
                  <a:pt x="498" y="584"/>
                </a:lnTo>
                <a:lnTo>
                  <a:pt x="574" y="709"/>
                </a:lnTo>
                <a:lnTo>
                  <a:pt x="0" y="709"/>
                </a:lnTo>
                <a:lnTo>
                  <a:pt x="0" y="584"/>
                </a:lnTo>
                <a:close/>
                <a:moveTo>
                  <a:pt x="0" y="390"/>
                </a:moveTo>
                <a:lnTo>
                  <a:pt x="0" y="513"/>
                </a:lnTo>
                <a:lnTo>
                  <a:pt x="454" y="513"/>
                </a:lnTo>
                <a:lnTo>
                  <a:pt x="378" y="390"/>
                </a:lnTo>
                <a:lnTo>
                  <a:pt x="0" y="390"/>
                </a:lnTo>
                <a:close/>
                <a:moveTo>
                  <a:pt x="487" y="319"/>
                </a:moveTo>
                <a:lnTo>
                  <a:pt x="0" y="319"/>
                </a:lnTo>
                <a:lnTo>
                  <a:pt x="0" y="195"/>
                </a:lnTo>
                <a:lnTo>
                  <a:pt x="520" y="195"/>
                </a:lnTo>
                <a:cubicBezTo>
                  <a:pt x="520" y="200"/>
                  <a:pt x="520" y="205"/>
                  <a:pt x="520" y="210"/>
                </a:cubicBezTo>
                <a:cubicBezTo>
                  <a:pt x="520" y="256"/>
                  <a:pt x="509" y="291"/>
                  <a:pt x="487" y="319"/>
                </a:cubicBezTo>
                <a:moveTo>
                  <a:pt x="250" y="0"/>
                </a:moveTo>
                <a:lnTo>
                  <a:pt x="0" y="0"/>
                </a:lnTo>
                <a:lnTo>
                  <a:pt x="0" y="124"/>
                </a:lnTo>
                <a:lnTo>
                  <a:pt x="504" y="124"/>
                </a:lnTo>
                <a:cubicBezTo>
                  <a:pt x="468" y="39"/>
                  <a:pt x="372" y="0"/>
                  <a:pt x="25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8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Konstrukce segmentace společenských skupin v ČR </a:t>
            </a:r>
            <a:br>
              <a:rPr lang="cs-CZ" sz="3200" dirty="0">
                <a:solidFill>
                  <a:srgbClr val="0F65A6"/>
                </a:solidFill>
              </a:rPr>
            </a:br>
            <a:r>
              <a:rPr lang="cs-CZ" sz="3200" dirty="0">
                <a:solidFill>
                  <a:srgbClr val="0F65A6"/>
                </a:solidFill>
              </a:rPr>
              <a:t>ve vztahu ke koncesionářským poplatkům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29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845389" y="1892300"/>
            <a:ext cx="10398874" cy="4351338"/>
          </a:xfrm>
          <a:prstGeom prst="rect">
            <a:avLst/>
          </a:prstGeom>
          <a:noFill/>
        </p:spPr>
        <p:txBody>
          <a:bodyPr/>
          <a:lstStyle/>
          <a:p>
            <a:r>
              <a:rPr lang="cs-CZ" sz="1200" b="1" dirty="0" smtClean="0"/>
              <a:t>Segmentace </a:t>
            </a:r>
            <a:r>
              <a:rPr lang="cs-CZ" sz="1200" b="1" dirty="0"/>
              <a:t>je založena na postojích respondentů ke koncesionářským poplatkům</a:t>
            </a:r>
            <a:r>
              <a:rPr lang="cs-CZ" sz="1200" b="1" dirty="0" smtClean="0"/>
              <a:t>:</a:t>
            </a:r>
          </a:p>
          <a:p>
            <a:endParaRPr lang="cs-CZ" sz="1200" dirty="0"/>
          </a:p>
          <a:p>
            <a:pPr marL="285750" indent="-2857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Automatické navyšování poplatků o inflaci, vliv navyšování poplatků na rodinný </a:t>
            </a:r>
            <a:r>
              <a:rPr lang="cs-CZ" sz="1200" dirty="0" smtClean="0"/>
              <a:t>rozpočet. </a:t>
            </a:r>
            <a:endParaRPr lang="cs-CZ" sz="1200" dirty="0"/>
          </a:p>
          <a:p>
            <a:pPr marL="285750" indent="-2857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Potenciální vliv financování veřejnoprávních </a:t>
            </a:r>
            <a:r>
              <a:rPr lang="cs-CZ" sz="1200" dirty="0" smtClean="0"/>
              <a:t>médií </a:t>
            </a:r>
            <a:r>
              <a:rPr lang="cs-CZ" sz="1200" dirty="0"/>
              <a:t>ze státního rozpočtu na jejich nezávislost.</a:t>
            </a:r>
          </a:p>
          <a:p>
            <a:pPr marL="285750" indent="-2857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Dopady navýšení objemu reklamy na kvalitu vysílání.</a:t>
            </a:r>
          </a:p>
          <a:p>
            <a:pPr marL="285750" indent="-2857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Hodnocení vlivu navýšení poplatků na šířku nabídky v uplynulých deseti letech.</a:t>
            </a:r>
          </a:p>
          <a:p>
            <a:pPr marL="285750" indent="-2857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Odpuštění koncesionářských poplatků některým </a:t>
            </a:r>
            <a:r>
              <a:rPr lang="cs-CZ" sz="1200" dirty="0" smtClean="0"/>
              <a:t>skupinám </a:t>
            </a:r>
            <a:r>
              <a:rPr lang="cs-CZ" sz="1200" dirty="0"/>
              <a:t>obyvatelstva (senioři, či lidé, kteří nevlastní televizi nebo rádio).</a:t>
            </a:r>
          </a:p>
          <a:p>
            <a:pPr marL="285750" indent="-2857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Důvody podpory koncesionářských poplatků (srovnání s vyspělými </a:t>
            </a:r>
            <a:r>
              <a:rPr lang="cs-CZ" sz="1200" dirty="0" smtClean="0"/>
              <a:t>evropskými </a:t>
            </a:r>
            <a:r>
              <a:rPr lang="cs-CZ" sz="1200" dirty="0"/>
              <a:t>zeměmi, vznik kvalitní a nezávislé tvorby).</a:t>
            </a:r>
          </a:p>
          <a:p>
            <a:pPr marL="285750" indent="-2857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/>
              <a:t>Osobní vztah ke koncesionářským poplatkům a ochota přijmout jejich navýšení</a:t>
            </a:r>
            <a:r>
              <a:rPr lang="cs-CZ" sz="1200" dirty="0" smtClean="0"/>
              <a:t>.</a:t>
            </a:r>
          </a:p>
          <a:p>
            <a:endParaRPr lang="cs-CZ" sz="1200" dirty="0"/>
          </a:p>
          <a:p>
            <a:r>
              <a:rPr lang="cs-CZ" sz="1200" dirty="0"/>
              <a:t>Další vstupní proměnná sleduje, zda důvod neplacení </a:t>
            </a:r>
            <a:r>
              <a:rPr lang="cs-CZ" sz="1200" dirty="0" smtClean="0"/>
              <a:t>koncesionářských </a:t>
            </a:r>
            <a:r>
              <a:rPr lang="cs-CZ" sz="1200" dirty="0"/>
              <a:t>poplatků respondentem souvisí s tím, že nevlastní televizi nebo rádio.</a:t>
            </a:r>
          </a:p>
          <a:p>
            <a:r>
              <a:rPr lang="cs-CZ" sz="1200" dirty="0"/>
              <a:t>V neposlední řadě v </a:t>
            </a:r>
            <a:r>
              <a:rPr lang="cs-CZ" sz="1200" dirty="0" smtClean="0"/>
              <a:t>segmentaci bereme </a:t>
            </a:r>
            <a:r>
              <a:rPr lang="cs-CZ" sz="1200" dirty="0"/>
              <a:t>v úvahu názor respondentů </a:t>
            </a:r>
            <a:r>
              <a:rPr lang="cs-CZ" sz="1200" dirty="0" smtClean="0"/>
              <a:t>na způsob</a:t>
            </a:r>
            <a:r>
              <a:rPr lang="cs-CZ" sz="1200" dirty="0"/>
              <a:t>, kterým by podle nich měla být určována výše koncesionářského poplatku v budoucnosti</a:t>
            </a:r>
            <a:r>
              <a:rPr lang="cs-CZ" sz="1200" dirty="0" smtClean="0"/>
              <a:t>.</a:t>
            </a:r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0F65A6"/>
                </a:solidFill>
              </a:rPr>
              <a:t>Summary</a:t>
            </a:r>
            <a:endParaRPr lang="cs-CZ" sz="3200" dirty="0">
              <a:solidFill>
                <a:srgbClr val="0F65A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845389" y="1561381"/>
            <a:ext cx="10398874" cy="4682257"/>
          </a:xfrm>
          <a:prstGeom prst="rect">
            <a:avLst/>
          </a:prstGeom>
          <a:noFill/>
        </p:spPr>
        <p:txBody>
          <a:bodyPr/>
          <a:lstStyle/>
          <a:p>
            <a:r>
              <a:rPr lang="cs-CZ" b="1" u="sng" dirty="0" smtClean="0">
                <a:solidFill>
                  <a:srgbClr val="0F65A6"/>
                </a:solidFill>
              </a:rPr>
              <a:t>Vnímání </a:t>
            </a:r>
            <a:r>
              <a:rPr lang="cs-CZ" b="1" u="sng" dirty="0">
                <a:solidFill>
                  <a:srgbClr val="0F65A6"/>
                </a:solidFill>
              </a:rPr>
              <a:t>veřejnoprávních médií:</a:t>
            </a:r>
            <a:endParaRPr lang="cs-CZ" u="sng" dirty="0">
              <a:solidFill>
                <a:srgbClr val="0F65A6"/>
              </a:solidFill>
            </a:endParaRP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Česká televize i Český </a:t>
            </a:r>
            <a:r>
              <a:rPr lang="cs-CZ" b="1" dirty="0"/>
              <a:t>rozhlas </a:t>
            </a:r>
            <a:r>
              <a:rPr lang="cs-CZ" b="1" dirty="0" smtClean="0"/>
              <a:t>jsou důležitými informačními zdroji </a:t>
            </a:r>
            <a:r>
              <a:rPr lang="cs-CZ" dirty="0"/>
              <a:t>o dění doma i ve </a:t>
            </a:r>
            <a:r>
              <a:rPr lang="cs-CZ" dirty="0" smtClean="0"/>
              <a:t>světě. </a:t>
            </a:r>
            <a:r>
              <a:rPr lang="cs-CZ" b="1" dirty="0" smtClean="0"/>
              <a:t>ČT hodnotí jako důležitý zdroj 7 z 10 diváků</a:t>
            </a:r>
            <a:r>
              <a:rPr lang="cs-CZ" dirty="0" smtClean="0"/>
              <a:t> a </a:t>
            </a:r>
            <a:r>
              <a:rPr lang="cs-CZ" b="1" dirty="0" err="1" smtClean="0"/>
              <a:t>ČRo</a:t>
            </a:r>
            <a:r>
              <a:rPr lang="cs-CZ" dirty="0" smtClean="0"/>
              <a:t> </a:t>
            </a:r>
            <a:r>
              <a:rPr lang="cs-CZ" b="1" dirty="0" smtClean="0"/>
              <a:t>téměř polovina </a:t>
            </a:r>
            <a:r>
              <a:rPr lang="cs-CZ" b="1" dirty="0"/>
              <a:t>posluchačů rádií </a:t>
            </a:r>
            <a:r>
              <a:rPr lang="cs-CZ" dirty="0"/>
              <a:t>(47 </a:t>
            </a:r>
            <a:r>
              <a:rPr lang="cs-CZ" dirty="0" smtClean="0"/>
              <a:t>%)</a:t>
            </a:r>
            <a:r>
              <a:rPr lang="cs-CZ" b="1" dirty="0" smtClean="0"/>
              <a:t>. </a:t>
            </a:r>
            <a:r>
              <a:rPr lang="cs-CZ" dirty="0" smtClean="0"/>
              <a:t>Komerční </a:t>
            </a:r>
            <a:r>
              <a:rPr lang="cs-CZ" dirty="0"/>
              <a:t>rádia </a:t>
            </a:r>
            <a:r>
              <a:rPr lang="cs-CZ" dirty="0" smtClean="0"/>
              <a:t>takto hodnotí 1/3 posluchačů</a:t>
            </a:r>
            <a:r>
              <a:rPr lang="cs-CZ" dirty="0"/>
              <a:t>.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České televizi důvěřují tři čtvrtiny (74 %) obyvatel České republiky. Hned druhý v pořadí je Český rozhlas, kterému důvěřuje </a:t>
            </a:r>
            <a:r>
              <a:rPr lang="cs-CZ" b="1" dirty="0"/>
              <a:t>54 % </a:t>
            </a:r>
            <a:r>
              <a:rPr lang="cs-CZ" b="1" dirty="0" smtClean="0"/>
              <a:t>občanů. </a:t>
            </a:r>
            <a:r>
              <a:rPr lang="cs-CZ" i="1" dirty="0" smtClean="0"/>
              <a:t>Výsledek </a:t>
            </a:r>
            <a:r>
              <a:rPr lang="cs-CZ" i="1" dirty="0"/>
              <a:t>ovlivňuje zhruba čtvrtinový podíl těch, kteří se k důvěryhodnosti ČRo nedokáží vyjádřit, protože jej </a:t>
            </a:r>
            <a:r>
              <a:rPr lang="cs-CZ" i="1" dirty="0" smtClean="0"/>
              <a:t>neposlouchají.</a:t>
            </a:r>
            <a:endParaRPr lang="cs-CZ" dirty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Náhled </a:t>
            </a:r>
            <a:r>
              <a:rPr lang="cs-CZ" b="1" dirty="0"/>
              <a:t>občanů na veřejnoprávní roli ČT a ČRo je velmi pozitivní</a:t>
            </a:r>
            <a:r>
              <a:rPr lang="cs-CZ" dirty="0"/>
              <a:t> – jednoznačně převládá podpora jejich aktivitám i zaměření (zpravodajské pokrytí velkých událostí, sportovní událostí, děti a mládež, role pro demokracii,  vyváženost a objektivita</a:t>
            </a:r>
            <a:r>
              <a:rPr lang="cs-CZ" dirty="0" smtClean="0"/>
              <a:t>…).</a:t>
            </a:r>
            <a:endParaRPr lang="cs-CZ" dirty="0"/>
          </a:p>
          <a:p>
            <a:r>
              <a:rPr lang="cs-CZ" b="1" dirty="0"/>
              <a:t> </a:t>
            </a:r>
            <a:endParaRPr lang="cs-CZ" b="1" dirty="0" smtClean="0"/>
          </a:p>
          <a:p>
            <a:r>
              <a:rPr lang="cs-CZ" b="1" u="sng" dirty="0" smtClean="0">
                <a:solidFill>
                  <a:srgbClr val="0F65A6"/>
                </a:solidFill>
              </a:rPr>
              <a:t>Veřejnoprávní </a:t>
            </a:r>
            <a:r>
              <a:rPr lang="cs-CZ" b="1" u="sng" dirty="0">
                <a:solidFill>
                  <a:srgbClr val="0F65A6"/>
                </a:solidFill>
              </a:rPr>
              <a:t>média v době pandemie </a:t>
            </a:r>
            <a:endParaRPr lang="cs-CZ" u="sng" dirty="0">
              <a:solidFill>
                <a:srgbClr val="0F65A6"/>
              </a:solidFill>
            </a:endParaRP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Hlavním </a:t>
            </a:r>
            <a:r>
              <a:rPr lang="cs-CZ" b="1" dirty="0"/>
              <a:t>zdrojem informací </a:t>
            </a:r>
            <a:r>
              <a:rPr lang="cs-CZ" dirty="0"/>
              <a:t>pro veřejnost</a:t>
            </a:r>
            <a:r>
              <a:rPr lang="cs-CZ" b="1" dirty="0"/>
              <a:t> v době pandemie jsou ČT a zpravodajské servery (pro 2/5 a 1/3 občanů).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ČRo</a:t>
            </a:r>
            <a:r>
              <a:rPr lang="cs-CZ" dirty="0" smtClean="0"/>
              <a:t> </a:t>
            </a:r>
            <a:r>
              <a:rPr lang="cs-CZ" dirty="0"/>
              <a:t>je pak </a:t>
            </a:r>
            <a:r>
              <a:rPr lang="cs-CZ" dirty="0" smtClean="0"/>
              <a:t>v pořadí </a:t>
            </a:r>
            <a:r>
              <a:rPr lang="cs-CZ" b="1" dirty="0" smtClean="0"/>
              <a:t>4. nejdůležitějším zdrojem </a:t>
            </a:r>
            <a:r>
              <a:rPr lang="cs-CZ" dirty="0" smtClean="0"/>
              <a:t>(hlavním pro 5 </a:t>
            </a:r>
            <a:r>
              <a:rPr lang="cs-CZ" dirty="0"/>
              <a:t>% </a:t>
            </a:r>
            <a:r>
              <a:rPr lang="cs-CZ" dirty="0" smtClean="0"/>
              <a:t>občanů).</a:t>
            </a:r>
            <a:endParaRPr lang="cs-CZ" dirty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Informačně - </a:t>
            </a:r>
            <a:r>
              <a:rPr lang="cs-CZ" b="1" dirty="0"/>
              <a:t>vzdělávací aktivity ČRo v době </a:t>
            </a:r>
            <a:r>
              <a:rPr lang="cs-CZ" b="1" dirty="0" smtClean="0"/>
              <a:t>pandemie jsou </a:t>
            </a:r>
            <a:r>
              <a:rPr lang="cs-CZ" b="1" dirty="0"/>
              <a:t>hodnoceny průměrnou známkou „</a:t>
            </a:r>
            <a:r>
              <a:rPr lang="cs-CZ" b="1" dirty="0" smtClean="0"/>
              <a:t>2“. </a:t>
            </a:r>
            <a:r>
              <a:rPr lang="cs-CZ" dirty="0" smtClean="0"/>
              <a:t>Nejlépe je hodnocena </a:t>
            </a:r>
            <a:r>
              <a:rPr lang="cs-CZ" dirty="0"/>
              <a:t>aktuálnost, důvěryhodnost a </a:t>
            </a:r>
            <a:r>
              <a:rPr lang="cs-CZ" dirty="0" smtClean="0"/>
              <a:t>poradenství, vysoko je také ceněno dodání informací o dění v zahraničí. 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Podobně také na </a:t>
            </a:r>
            <a:r>
              <a:rPr lang="cs-CZ" b="1" dirty="0" smtClean="0"/>
              <a:t>ČT lidé oceňují aktuálnost a rychlost informací </a:t>
            </a:r>
            <a:r>
              <a:rPr lang="cs-CZ" dirty="0" smtClean="0"/>
              <a:t>a poradenství, navíc ale také </a:t>
            </a:r>
            <a:r>
              <a:rPr lang="cs-CZ" b="1" dirty="0" smtClean="0"/>
              <a:t>vyzdvihují odborný výklad a analýzy situace</a:t>
            </a:r>
            <a:r>
              <a:rPr lang="cs-CZ" dirty="0" smtClean="0"/>
              <a:t>. </a:t>
            </a:r>
            <a:r>
              <a:rPr lang="cs-CZ" b="1" dirty="0" smtClean="0"/>
              <a:t>Průměrná známka vysílání ČT je také 2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F65A6"/>
                </a:solidFill>
              </a:rPr>
              <a:t>Realizátor</a:t>
            </a:r>
            <a:r>
              <a:rPr lang="cs-CZ" sz="3200" dirty="0">
                <a:solidFill>
                  <a:schemeClr val="bg2"/>
                </a:solidFill>
              </a:rPr>
              <a:t> </a:t>
            </a:r>
            <a:r>
              <a:rPr lang="cs-CZ" sz="3200" dirty="0">
                <a:solidFill>
                  <a:srgbClr val="0F65A6"/>
                </a:solidFill>
              </a:rPr>
              <a:t>výzkumu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9991288" y="6350000"/>
            <a:ext cx="1362511" cy="258365"/>
          </a:xfrm>
        </p:spPr>
        <p:txBody>
          <a:bodyPr/>
          <a:lstStyle/>
          <a:p>
            <a:fld id="{8A7AA762-EA47-416E-9E23-A6910279B348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2473091" y="2896578"/>
            <a:ext cx="2709672" cy="153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1600" b="1" dirty="0" smtClean="0"/>
              <a:t>Jan Tuček</a:t>
            </a:r>
            <a:endParaRPr lang="cs-CZ" sz="1600" b="1" dirty="0"/>
          </a:p>
          <a:p>
            <a:pPr>
              <a:spcBef>
                <a:spcPts val="0"/>
              </a:spcBef>
            </a:pPr>
            <a:r>
              <a:rPr lang="cs-CZ" sz="1600" dirty="0" smtClean="0"/>
              <a:t>Ředitel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cs-CZ" sz="1600" dirty="0" smtClean="0"/>
              <a:t>+420 225 986 888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tucek@stemmark.cz</a:t>
            </a:r>
            <a:endParaRPr lang="cs-CZ" sz="1600" dirty="0"/>
          </a:p>
        </p:txBody>
      </p:sp>
      <p:sp>
        <p:nvSpPr>
          <p:cNvPr id="6" name="Zástupný symbol pro obsah 12"/>
          <p:cNvSpPr txBox="1">
            <a:spLocks/>
          </p:cNvSpPr>
          <p:nvPr/>
        </p:nvSpPr>
        <p:spPr>
          <a:xfrm>
            <a:off x="6653290" y="2910955"/>
            <a:ext cx="3033164" cy="153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8288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268288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68288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600" b="1" dirty="0" smtClean="0"/>
              <a:t>Luděk Rambousek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Client Service Manager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+420 605 222 789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l</a:t>
            </a:r>
            <a:r>
              <a:rPr lang="cs-CZ" sz="1600" dirty="0" smtClean="0"/>
              <a:t>udek.rambousek@median.cz</a:t>
            </a:r>
            <a:endParaRPr lang="cs-CZ" sz="1600" dirty="0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66883" y="2191110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b="1" dirty="0" smtClean="0">
                <a:solidFill>
                  <a:schemeClr val="tx2"/>
                </a:solidFill>
              </a:rPr>
              <a:t>STEM/MARK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53290" y="2199736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b="1" dirty="0" smtClean="0">
                <a:solidFill>
                  <a:srgbClr val="0070C0"/>
                </a:solidFill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35914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838200" y="1559671"/>
            <a:ext cx="10398874" cy="4696273"/>
          </a:xfrm>
          <a:prstGeom prst="rect">
            <a:avLst/>
          </a:prstGeom>
          <a:noFill/>
        </p:spPr>
        <p:txBody>
          <a:bodyPr/>
          <a:lstStyle/>
          <a:p>
            <a:r>
              <a:rPr lang="cs-CZ" b="1" u="sng" dirty="0" smtClean="0">
                <a:solidFill>
                  <a:srgbClr val="0F65A6"/>
                </a:solidFill>
              </a:rPr>
              <a:t>Koncesionářské </a:t>
            </a:r>
            <a:r>
              <a:rPr lang="cs-CZ" b="1" u="sng" dirty="0">
                <a:solidFill>
                  <a:srgbClr val="0F65A6"/>
                </a:solidFill>
              </a:rPr>
              <a:t>poplatky:</a:t>
            </a:r>
            <a:endParaRPr lang="cs-CZ" u="sng" dirty="0">
              <a:solidFill>
                <a:srgbClr val="0F65A6"/>
              </a:solidFill>
            </a:endParaRP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u="sng" dirty="0" smtClean="0"/>
              <a:t>Současná </a:t>
            </a:r>
            <a:r>
              <a:rPr lang="cs-CZ" b="1" u="sng" dirty="0"/>
              <a:t>výše rozhlasových poplatků</a:t>
            </a:r>
            <a:r>
              <a:rPr lang="cs-CZ" b="1" dirty="0"/>
              <a:t> </a:t>
            </a:r>
            <a:r>
              <a:rPr lang="cs-CZ" b="1" u="sng" dirty="0"/>
              <a:t>nepřipadá </a:t>
            </a:r>
            <a:r>
              <a:rPr lang="cs-CZ" b="1" u="sng" dirty="0" smtClean="0"/>
              <a:t>84 % poplatníků </a:t>
            </a:r>
            <a:r>
              <a:rPr lang="cs-CZ" b="1" u="sng" dirty="0"/>
              <a:t>vysoká</a:t>
            </a:r>
            <a:r>
              <a:rPr lang="cs-CZ" b="1" dirty="0"/>
              <a:t> </a:t>
            </a:r>
            <a:r>
              <a:rPr lang="cs-CZ" dirty="0"/>
              <a:t>(58 % ji považuje za přiměřenou a 26 % za nízkou)</a:t>
            </a:r>
            <a:r>
              <a:rPr lang="cs-CZ" b="1" dirty="0"/>
              <a:t>. </a:t>
            </a:r>
            <a:r>
              <a:rPr lang="cs-CZ" b="1" u="sng" dirty="0"/>
              <a:t>Nejméně vadí lidem starším 60 let</a:t>
            </a:r>
            <a:r>
              <a:rPr lang="cs-CZ" b="1" dirty="0"/>
              <a:t>. </a:t>
            </a:r>
            <a:r>
              <a:rPr lang="cs-CZ" dirty="0"/>
              <a:t>Z hlediska výše příjmů nejsou ve vnímání výše poplatků žádné větší </a:t>
            </a:r>
            <a:r>
              <a:rPr lang="cs-CZ" dirty="0" smtClean="0"/>
              <a:t>rozdíly. </a:t>
            </a:r>
            <a:r>
              <a:rPr lang="cs-CZ" b="1" dirty="0" smtClean="0"/>
              <a:t>U televizních poplatků jsou výsledky podobné. </a:t>
            </a:r>
            <a:r>
              <a:rPr lang="cs-CZ" b="1" u="sng" dirty="0" smtClean="0"/>
              <a:t>81 % populace nevidí televizní poplatky jako vysoké </a:t>
            </a:r>
            <a:r>
              <a:rPr lang="cs-CZ" dirty="0" smtClean="0"/>
              <a:t>(61 % je povařuje za přiměřené, 20 % za nízké). V nízkopříjmových domácnostech mají lidé častěji tendenci považovat televizní poplatky za přiměřené.</a:t>
            </a:r>
            <a:endParaRPr lang="cs-CZ" dirty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Drobné </a:t>
            </a:r>
            <a:r>
              <a:rPr lang="cs-CZ" b="1" dirty="0"/>
              <a:t>navýšení koncesionářských poplatků by nemělo žádný vliv na rodinné výdaje 3/4 domácností </a:t>
            </a:r>
            <a:r>
              <a:rPr lang="cs-CZ" dirty="0"/>
              <a:t>(deklarace i u 69 % penzistů</a:t>
            </a:r>
            <a:r>
              <a:rPr lang="cs-CZ" dirty="0" smtClean="0"/>
              <a:t>). </a:t>
            </a:r>
            <a:r>
              <a:rPr lang="cs-CZ" b="1" dirty="0" smtClean="0"/>
              <a:t>2/3 </a:t>
            </a:r>
            <a:r>
              <a:rPr lang="cs-CZ" dirty="0"/>
              <a:t>dotázaných</a:t>
            </a:r>
            <a:r>
              <a:rPr lang="cs-CZ" b="1" dirty="0"/>
              <a:t> si myslí, že navýšení koncesionářských měsíčních poplatků o 15 Kč pro Českou televizi a 5 Kč pro Český rozhlas by odpovídalo rozšiřující se nabídce programů České televize a Českého rozhlasu v uplynulých 10 letech. </a:t>
            </a:r>
            <a:endParaRPr lang="cs-CZ" dirty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Rovněž 3/5 </a:t>
            </a:r>
            <a:r>
              <a:rPr lang="cs-CZ" b="1" dirty="0"/>
              <a:t>mají za to, že přechod na financování VPM ze státního rozpočtu by znamenal významné omezení jejich </a:t>
            </a:r>
            <a:r>
              <a:rPr lang="cs-CZ" b="1" dirty="0" smtClean="0"/>
              <a:t>nezávislosti.</a:t>
            </a:r>
            <a:r>
              <a:rPr lang="cs-CZ" dirty="0"/>
              <a:t> </a:t>
            </a:r>
            <a:r>
              <a:rPr lang="cs-CZ" b="1" dirty="0" smtClean="0"/>
              <a:t>Podle </a:t>
            </a:r>
            <a:r>
              <a:rPr lang="cs-CZ" b="1" dirty="0"/>
              <a:t>4/5 občanů by měly být nadále garantovány nezávislost a vysílání VPM  - stejně jako v dalších evropských zemích - právě koncesionářskými poplatky.</a:t>
            </a:r>
            <a:endParaRPr lang="cs-CZ" dirty="0"/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 smtClean="0"/>
              <a:t>Rozhodování </a:t>
            </a:r>
            <a:r>
              <a:rPr lang="cs-CZ" b="1" dirty="0"/>
              <a:t>o výši poplatků by mělo nadále příslušet PS PČR (43 %), od výše inflace </a:t>
            </a:r>
            <a:r>
              <a:rPr lang="cs-CZ" dirty="0"/>
              <a:t>by se měly odvíjet</a:t>
            </a:r>
            <a:r>
              <a:rPr lang="cs-CZ" b="1" dirty="0"/>
              <a:t> podle </a:t>
            </a:r>
            <a:r>
              <a:rPr lang="cs-CZ" b="1" dirty="0" smtClean="0"/>
              <a:t>19 </a:t>
            </a:r>
            <a:r>
              <a:rPr lang="cs-CZ" b="1" dirty="0"/>
              <a:t>% </a:t>
            </a:r>
            <a:r>
              <a:rPr lang="cs-CZ" b="1" dirty="0" smtClean="0"/>
              <a:t>a</a:t>
            </a:r>
            <a:br>
              <a:rPr lang="cs-CZ" b="1" dirty="0" smtClean="0"/>
            </a:br>
            <a:r>
              <a:rPr lang="cs-CZ" b="1" dirty="0" smtClean="0"/>
              <a:t>18 </a:t>
            </a:r>
            <a:r>
              <a:rPr lang="cs-CZ" b="1" dirty="0"/>
              <a:t>% by je zrušilo výměnou za příjmy z reklamy pro </a:t>
            </a:r>
            <a:r>
              <a:rPr lang="cs-CZ" b="1" dirty="0" smtClean="0"/>
              <a:t>VPM.</a:t>
            </a:r>
          </a:p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b="1" dirty="0"/>
              <a:t>Reálnou výši rozhlasových poplatků (45 Kč) </a:t>
            </a:r>
            <a:r>
              <a:rPr lang="cs-CZ" b="1" u="sng" dirty="0"/>
              <a:t>přesně </a:t>
            </a:r>
            <a:r>
              <a:rPr lang="cs-CZ" b="1" u="sng" dirty="0" smtClean="0"/>
              <a:t>uvedla</a:t>
            </a:r>
            <a:r>
              <a:rPr lang="cs-CZ" b="1" dirty="0" smtClean="0"/>
              <a:t> </a:t>
            </a:r>
            <a:r>
              <a:rPr lang="cs-CZ" b="1" dirty="0"/>
              <a:t>necelá čtvrtina </a:t>
            </a:r>
            <a:r>
              <a:rPr lang="cs-CZ" dirty="0"/>
              <a:t>(23 %)</a:t>
            </a:r>
            <a:r>
              <a:rPr lang="cs-CZ" b="1" dirty="0"/>
              <a:t> </a:t>
            </a:r>
            <a:r>
              <a:rPr lang="cs-CZ" dirty="0"/>
              <a:t>dotázaných plátců, </a:t>
            </a:r>
            <a:r>
              <a:rPr lang="cs-CZ" b="1" dirty="0"/>
              <a:t>výši poplatků za televizní vysílání pak o něco více než pětina</a:t>
            </a:r>
            <a:r>
              <a:rPr lang="cs-CZ" dirty="0"/>
              <a:t> (22 </a:t>
            </a:r>
            <a:r>
              <a:rPr lang="cs-CZ" dirty="0" smtClean="0"/>
              <a:t>%).</a:t>
            </a:r>
            <a:endParaRPr lang="cs-CZ" dirty="0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7" b="15412"/>
          <a:stretch/>
        </p:blipFill>
        <p:spPr bwMode="auto">
          <a:xfrm>
            <a:off x="728213" y="6238959"/>
            <a:ext cx="695145" cy="4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0F65A6"/>
                </a:solidFill>
              </a:rPr>
              <a:t>Summary</a:t>
            </a:r>
            <a:endParaRPr lang="cs-CZ" sz="3200" dirty="0">
              <a:solidFill>
                <a:srgbClr val="0F65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880" y="4433749"/>
            <a:ext cx="6506608" cy="996321"/>
          </a:xfrm>
        </p:spPr>
        <p:txBody>
          <a:bodyPr/>
          <a:lstStyle/>
          <a:p>
            <a:r>
              <a:rPr lang="cs-CZ" dirty="0" smtClean="0"/>
              <a:t>Média jako zdroj informací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4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Veřejnoprávní média důležitým zdrojem informací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50688917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739650" y="1942087"/>
            <a:ext cx="3395665" cy="4460263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Za nejdůležitější zdroj informací je považována ČT. Následují internetová zpravodajství a Český rozhlas</a:t>
            </a:r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314450" y="2276475"/>
            <a:ext cx="6391275" cy="438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1314449" y="3288122"/>
            <a:ext cx="6391275" cy="438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72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265467" cy="985439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ČT za důležitý zdroj informací považují častěji lidé nad 45 let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74531621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58135" y="1917811"/>
            <a:ext cx="3395665" cy="4438539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b="1" dirty="0" smtClean="0"/>
              <a:t>ČT </a:t>
            </a:r>
            <a:r>
              <a:rPr lang="cs-CZ" sz="1200" b="1" dirty="0"/>
              <a:t>je nejčastěji považována za důležitý zdroj informací. </a:t>
            </a:r>
            <a:r>
              <a:rPr lang="cs-CZ" sz="1200" dirty="0" smtClean="0"/>
              <a:t>Zajímavé je, že se její důležitost zvyšuje úměrně s věkem respondentů – jako důležitý zdroj informací ji označily  čtyři pětiny diváků ve věku 60+</a:t>
            </a:r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/>
          <p:cNvSpPr>
            <a:spLocks noChangeAspect="1" noEditPoints="1"/>
          </p:cNvSpPr>
          <p:nvPr/>
        </p:nvSpPr>
        <p:spPr bwMode="auto">
          <a:xfrm>
            <a:off x="565575" y="2141696"/>
            <a:ext cx="1020419" cy="690413"/>
          </a:xfrm>
          <a:custGeom>
            <a:avLst/>
            <a:gdLst>
              <a:gd name="T0" fmla="*/ 746 w 1658"/>
              <a:gd name="T1" fmla="*/ 0 h 1122"/>
              <a:gd name="T2" fmla="*/ 418 w 1658"/>
              <a:gd name="T3" fmla="*/ 15 h 1122"/>
              <a:gd name="T4" fmla="*/ 20 w 1658"/>
              <a:gd name="T5" fmla="*/ 307 h 1122"/>
              <a:gd name="T6" fmla="*/ 0 w 1658"/>
              <a:gd name="T7" fmla="*/ 561 h 1122"/>
              <a:gd name="T8" fmla="*/ 20 w 1658"/>
              <a:gd name="T9" fmla="*/ 815 h 1122"/>
              <a:gd name="T10" fmla="*/ 418 w 1658"/>
              <a:gd name="T11" fmla="*/ 1107 h 1122"/>
              <a:gd name="T12" fmla="*/ 746 w 1658"/>
              <a:gd name="T13" fmla="*/ 1122 h 1122"/>
              <a:gd name="T14" fmla="*/ 746 w 1658"/>
              <a:gd name="T15" fmla="*/ 978 h 1122"/>
              <a:gd name="T16" fmla="*/ 600 w 1658"/>
              <a:gd name="T17" fmla="*/ 968 h 1122"/>
              <a:gd name="T18" fmla="*/ 378 w 1658"/>
              <a:gd name="T19" fmla="*/ 750 h 1122"/>
              <a:gd name="T20" fmla="*/ 367 w 1658"/>
              <a:gd name="T21" fmla="*/ 561 h 1122"/>
              <a:gd name="T22" fmla="*/ 378 w 1658"/>
              <a:gd name="T23" fmla="*/ 372 h 1122"/>
              <a:gd name="T24" fmla="*/ 600 w 1658"/>
              <a:gd name="T25" fmla="*/ 154 h 1122"/>
              <a:gd name="T26" fmla="*/ 746 w 1658"/>
              <a:gd name="T27" fmla="*/ 144 h 1122"/>
              <a:gd name="T28" fmla="*/ 746 w 1658"/>
              <a:gd name="T29" fmla="*/ 0 h 1122"/>
              <a:gd name="T30" fmla="*/ 912 w 1658"/>
              <a:gd name="T31" fmla="*/ 0 h 1122"/>
              <a:gd name="T32" fmla="*/ 912 w 1658"/>
              <a:gd name="T33" fmla="*/ 144 h 1122"/>
              <a:gd name="T34" fmla="*/ 1058 w 1658"/>
              <a:gd name="T35" fmla="*/ 154 h 1122"/>
              <a:gd name="T36" fmla="*/ 1280 w 1658"/>
              <a:gd name="T37" fmla="*/ 372 h 1122"/>
              <a:gd name="T38" fmla="*/ 1291 w 1658"/>
              <a:gd name="T39" fmla="*/ 561 h 1122"/>
              <a:gd name="T40" fmla="*/ 1280 w 1658"/>
              <a:gd name="T41" fmla="*/ 750 h 1122"/>
              <a:gd name="T42" fmla="*/ 1058 w 1658"/>
              <a:gd name="T43" fmla="*/ 968 h 1122"/>
              <a:gd name="T44" fmla="*/ 912 w 1658"/>
              <a:gd name="T45" fmla="*/ 978 h 1122"/>
              <a:gd name="T46" fmla="*/ 912 w 1658"/>
              <a:gd name="T47" fmla="*/ 1122 h 1122"/>
              <a:gd name="T48" fmla="*/ 1240 w 1658"/>
              <a:gd name="T49" fmla="*/ 1107 h 1122"/>
              <a:gd name="T50" fmla="*/ 1638 w 1658"/>
              <a:gd name="T51" fmla="*/ 815 h 1122"/>
              <a:gd name="T52" fmla="*/ 1658 w 1658"/>
              <a:gd name="T53" fmla="*/ 561 h 1122"/>
              <a:gd name="T54" fmla="*/ 1638 w 1658"/>
              <a:gd name="T55" fmla="*/ 307 h 1122"/>
              <a:gd name="T56" fmla="*/ 1240 w 1658"/>
              <a:gd name="T57" fmla="*/ 15 h 1122"/>
              <a:gd name="T58" fmla="*/ 912 w 1658"/>
              <a:gd name="T59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58" h="1122">
                <a:moveTo>
                  <a:pt x="746" y="0"/>
                </a:moveTo>
                <a:cubicBezTo>
                  <a:pt x="649" y="2"/>
                  <a:pt x="529" y="6"/>
                  <a:pt x="418" y="15"/>
                </a:cubicBezTo>
                <a:cubicBezTo>
                  <a:pt x="114" y="39"/>
                  <a:pt x="57" y="88"/>
                  <a:pt x="20" y="307"/>
                </a:cubicBezTo>
                <a:cubicBezTo>
                  <a:pt x="5" y="398"/>
                  <a:pt x="0" y="495"/>
                  <a:pt x="0" y="561"/>
                </a:cubicBezTo>
                <a:cubicBezTo>
                  <a:pt x="0" y="627"/>
                  <a:pt x="5" y="724"/>
                  <a:pt x="20" y="815"/>
                </a:cubicBezTo>
                <a:cubicBezTo>
                  <a:pt x="57" y="1033"/>
                  <a:pt x="114" y="1083"/>
                  <a:pt x="418" y="1107"/>
                </a:cubicBezTo>
                <a:cubicBezTo>
                  <a:pt x="529" y="1116"/>
                  <a:pt x="649" y="1120"/>
                  <a:pt x="746" y="1122"/>
                </a:cubicBezTo>
                <a:lnTo>
                  <a:pt x="746" y="978"/>
                </a:lnTo>
                <a:cubicBezTo>
                  <a:pt x="700" y="976"/>
                  <a:pt x="648" y="973"/>
                  <a:pt x="600" y="968"/>
                </a:cubicBezTo>
                <a:cubicBezTo>
                  <a:pt x="430" y="950"/>
                  <a:pt x="399" y="913"/>
                  <a:pt x="378" y="750"/>
                </a:cubicBezTo>
                <a:cubicBezTo>
                  <a:pt x="369" y="682"/>
                  <a:pt x="367" y="610"/>
                  <a:pt x="367" y="561"/>
                </a:cubicBezTo>
                <a:cubicBezTo>
                  <a:pt x="367" y="512"/>
                  <a:pt x="369" y="440"/>
                  <a:pt x="378" y="372"/>
                </a:cubicBezTo>
                <a:cubicBezTo>
                  <a:pt x="399" y="209"/>
                  <a:pt x="430" y="172"/>
                  <a:pt x="600" y="154"/>
                </a:cubicBezTo>
                <a:cubicBezTo>
                  <a:pt x="648" y="149"/>
                  <a:pt x="700" y="146"/>
                  <a:pt x="746" y="144"/>
                </a:cubicBezTo>
                <a:lnTo>
                  <a:pt x="746" y="0"/>
                </a:lnTo>
                <a:close/>
                <a:moveTo>
                  <a:pt x="912" y="0"/>
                </a:moveTo>
                <a:lnTo>
                  <a:pt x="912" y="144"/>
                </a:lnTo>
                <a:cubicBezTo>
                  <a:pt x="959" y="146"/>
                  <a:pt x="1010" y="149"/>
                  <a:pt x="1058" y="154"/>
                </a:cubicBezTo>
                <a:cubicBezTo>
                  <a:pt x="1228" y="172"/>
                  <a:pt x="1260" y="209"/>
                  <a:pt x="1280" y="372"/>
                </a:cubicBezTo>
                <a:cubicBezTo>
                  <a:pt x="1289" y="440"/>
                  <a:pt x="1291" y="512"/>
                  <a:pt x="1291" y="561"/>
                </a:cubicBezTo>
                <a:cubicBezTo>
                  <a:pt x="1291" y="610"/>
                  <a:pt x="1289" y="682"/>
                  <a:pt x="1280" y="750"/>
                </a:cubicBezTo>
                <a:cubicBezTo>
                  <a:pt x="1260" y="913"/>
                  <a:pt x="1228" y="950"/>
                  <a:pt x="1058" y="968"/>
                </a:cubicBezTo>
                <a:cubicBezTo>
                  <a:pt x="1010" y="973"/>
                  <a:pt x="959" y="976"/>
                  <a:pt x="912" y="978"/>
                </a:cubicBezTo>
                <a:lnTo>
                  <a:pt x="912" y="1122"/>
                </a:lnTo>
                <a:cubicBezTo>
                  <a:pt x="1010" y="1120"/>
                  <a:pt x="1129" y="1116"/>
                  <a:pt x="1240" y="1107"/>
                </a:cubicBezTo>
                <a:cubicBezTo>
                  <a:pt x="1544" y="1083"/>
                  <a:pt x="1601" y="1033"/>
                  <a:pt x="1638" y="815"/>
                </a:cubicBezTo>
                <a:cubicBezTo>
                  <a:pt x="1654" y="723"/>
                  <a:pt x="1658" y="627"/>
                  <a:pt x="1658" y="561"/>
                </a:cubicBezTo>
                <a:cubicBezTo>
                  <a:pt x="1658" y="495"/>
                  <a:pt x="1654" y="398"/>
                  <a:pt x="1638" y="307"/>
                </a:cubicBezTo>
                <a:cubicBezTo>
                  <a:pt x="1601" y="88"/>
                  <a:pt x="1544" y="39"/>
                  <a:pt x="1240" y="15"/>
                </a:cubicBezTo>
                <a:cubicBezTo>
                  <a:pt x="1129" y="6"/>
                  <a:pt x="1010" y="2"/>
                  <a:pt x="9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0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213" y="475061"/>
            <a:ext cx="11297583" cy="985439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F65A6"/>
                </a:solidFill>
              </a:rPr>
              <a:t> ČRo považují za důležitější zdroj informací více starší ročníky</a:t>
            </a:r>
            <a:endParaRPr lang="cs-CZ" sz="3200" dirty="0">
              <a:solidFill>
                <a:srgbClr val="0F65A6"/>
              </a:solidFill>
            </a:endParaRP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6728376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8</a:t>
            </a:fld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958135" y="1961752"/>
            <a:ext cx="3395665" cy="4414263"/>
          </a:xfrm>
          <a:prstGeom prst="rect">
            <a:avLst/>
          </a:prstGeom>
        </p:spPr>
        <p:txBody>
          <a:bodyPr/>
          <a:lstStyle/>
          <a:p>
            <a:pPr marL="171450" indent="-171450">
              <a:buClr>
                <a:srgbClr val="0F65A6"/>
              </a:buClr>
              <a:buFont typeface="Arial" panose="020B0604020202020204" pitchFamily="34" charset="0"/>
              <a:buChar char="•"/>
            </a:pPr>
            <a:r>
              <a:rPr lang="cs-CZ" sz="1200" dirty="0" smtClean="0"/>
              <a:t>ČRo </a:t>
            </a:r>
            <a:r>
              <a:rPr lang="cs-CZ" sz="1200" dirty="0"/>
              <a:t>se v důležitosti jako zdroj informací umístil na třetím místě. I tady je podíl důležitosti vyšší u starších </a:t>
            </a:r>
            <a:r>
              <a:rPr lang="cs-CZ" sz="1200" dirty="0" smtClean="0"/>
              <a:t>posluchačů</a:t>
            </a:r>
            <a:endParaRPr lang="cs-CZ" sz="1200" dirty="0"/>
          </a:p>
        </p:txBody>
      </p:sp>
      <p:pic>
        <p:nvPicPr>
          <p:cNvPr id="8" name="Picture 2" descr="C:\Users\probostova\Desktop\medi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 bwMode="auto">
          <a:xfrm>
            <a:off x="728213" y="6101979"/>
            <a:ext cx="695145" cy="6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/>
          <p:cNvSpPr>
            <a:spLocks noChangeAspect="1" noEditPoints="1"/>
          </p:cNvSpPr>
          <p:nvPr/>
        </p:nvSpPr>
        <p:spPr bwMode="auto">
          <a:xfrm>
            <a:off x="838200" y="2329131"/>
            <a:ext cx="550504" cy="680178"/>
          </a:xfrm>
          <a:custGeom>
            <a:avLst/>
            <a:gdLst>
              <a:gd name="T0" fmla="*/ 0 w 574"/>
              <a:gd name="T1" fmla="*/ 584 h 709"/>
              <a:gd name="T2" fmla="*/ 498 w 574"/>
              <a:gd name="T3" fmla="*/ 584 h 709"/>
              <a:gd name="T4" fmla="*/ 574 w 574"/>
              <a:gd name="T5" fmla="*/ 709 h 709"/>
              <a:gd name="T6" fmla="*/ 0 w 574"/>
              <a:gd name="T7" fmla="*/ 709 h 709"/>
              <a:gd name="T8" fmla="*/ 0 w 574"/>
              <a:gd name="T9" fmla="*/ 584 h 709"/>
              <a:gd name="T10" fmla="*/ 0 w 574"/>
              <a:gd name="T11" fmla="*/ 390 h 709"/>
              <a:gd name="T12" fmla="*/ 0 w 574"/>
              <a:gd name="T13" fmla="*/ 513 h 709"/>
              <a:gd name="T14" fmla="*/ 454 w 574"/>
              <a:gd name="T15" fmla="*/ 513 h 709"/>
              <a:gd name="T16" fmla="*/ 378 w 574"/>
              <a:gd name="T17" fmla="*/ 390 h 709"/>
              <a:gd name="T18" fmla="*/ 0 w 574"/>
              <a:gd name="T19" fmla="*/ 390 h 709"/>
              <a:gd name="T20" fmla="*/ 487 w 574"/>
              <a:gd name="T21" fmla="*/ 319 h 709"/>
              <a:gd name="T22" fmla="*/ 0 w 574"/>
              <a:gd name="T23" fmla="*/ 319 h 709"/>
              <a:gd name="T24" fmla="*/ 0 w 574"/>
              <a:gd name="T25" fmla="*/ 195 h 709"/>
              <a:gd name="T26" fmla="*/ 520 w 574"/>
              <a:gd name="T27" fmla="*/ 195 h 709"/>
              <a:gd name="T28" fmla="*/ 520 w 574"/>
              <a:gd name="T29" fmla="*/ 210 h 709"/>
              <a:gd name="T30" fmla="*/ 487 w 574"/>
              <a:gd name="T31" fmla="*/ 319 h 709"/>
              <a:gd name="T32" fmla="*/ 250 w 574"/>
              <a:gd name="T33" fmla="*/ 0 h 709"/>
              <a:gd name="T34" fmla="*/ 0 w 574"/>
              <a:gd name="T35" fmla="*/ 0 h 709"/>
              <a:gd name="T36" fmla="*/ 0 w 574"/>
              <a:gd name="T37" fmla="*/ 124 h 709"/>
              <a:gd name="T38" fmla="*/ 504 w 574"/>
              <a:gd name="T39" fmla="*/ 124 h 709"/>
              <a:gd name="T40" fmla="*/ 250 w 574"/>
              <a:gd name="T41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4" h="709">
                <a:moveTo>
                  <a:pt x="0" y="584"/>
                </a:moveTo>
                <a:lnTo>
                  <a:pt x="498" y="584"/>
                </a:lnTo>
                <a:lnTo>
                  <a:pt x="574" y="709"/>
                </a:lnTo>
                <a:lnTo>
                  <a:pt x="0" y="709"/>
                </a:lnTo>
                <a:lnTo>
                  <a:pt x="0" y="584"/>
                </a:lnTo>
                <a:close/>
                <a:moveTo>
                  <a:pt x="0" y="390"/>
                </a:moveTo>
                <a:lnTo>
                  <a:pt x="0" y="513"/>
                </a:lnTo>
                <a:lnTo>
                  <a:pt x="454" y="513"/>
                </a:lnTo>
                <a:lnTo>
                  <a:pt x="378" y="390"/>
                </a:lnTo>
                <a:lnTo>
                  <a:pt x="0" y="390"/>
                </a:lnTo>
                <a:close/>
                <a:moveTo>
                  <a:pt x="487" y="319"/>
                </a:moveTo>
                <a:lnTo>
                  <a:pt x="0" y="319"/>
                </a:lnTo>
                <a:lnTo>
                  <a:pt x="0" y="195"/>
                </a:lnTo>
                <a:lnTo>
                  <a:pt x="520" y="195"/>
                </a:lnTo>
                <a:cubicBezTo>
                  <a:pt x="520" y="200"/>
                  <a:pt x="520" y="205"/>
                  <a:pt x="520" y="210"/>
                </a:cubicBezTo>
                <a:cubicBezTo>
                  <a:pt x="520" y="256"/>
                  <a:pt x="509" y="291"/>
                  <a:pt x="487" y="319"/>
                </a:cubicBezTo>
                <a:moveTo>
                  <a:pt x="250" y="0"/>
                </a:moveTo>
                <a:lnTo>
                  <a:pt x="0" y="0"/>
                </a:lnTo>
                <a:lnTo>
                  <a:pt x="0" y="124"/>
                </a:lnTo>
                <a:lnTo>
                  <a:pt x="504" y="124"/>
                </a:lnTo>
                <a:cubicBezTo>
                  <a:pt x="468" y="39"/>
                  <a:pt x="372" y="0"/>
                  <a:pt x="250" y="0"/>
                </a:cubicBezTo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879" y="4433749"/>
            <a:ext cx="7946991" cy="996321"/>
          </a:xfrm>
        </p:spPr>
        <p:txBody>
          <a:bodyPr/>
          <a:lstStyle/>
          <a:p>
            <a:r>
              <a:rPr lang="cs-CZ" dirty="0" smtClean="0"/>
              <a:t>Postoj k veřejnoprávním médiím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3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21">
    <a:dk1>
      <a:srgbClr val="2D292A"/>
    </a:dk1>
    <a:lt1>
      <a:srgbClr val="FFFFFF"/>
    </a:lt1>
    <a:dk2>
      <a:srgbClr val="A00046"/>
    </a:dk2>
    <a:lt2>
      <a:srgbClr val="848382"/>
    </a:lt2>
    <a:accent1>
      <a:srgbClr val="A00046"/>
    </a:accent1>
    <a:accent2>
      <a:srgbClr val="8AAEC4"/>
    </a:accent2>
    <a:accent3>
      <a:srgbClr val="F3863F"/>
    </a:accent3>
    <a:accent4>
      <a:srgbClr val="379F7A"/>
    </a:accent4>
    <a:accent5>
      <a:srgbClr val="AC9E24"/>
    </a:accent5>
    <a:accent6>
      <a:srgbClr val="805841"/>
    </a:accent6>
    <a:hlink>
      <a:srgbClr val="A00046"/>
    </a:hlink>
    <a:folHlink>
      <a:srgbClr val="A00046"/>
    </a:folHlink>
  </a:clrScheme>
  <a:fontScheme name="Vlastní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4095</TotalTime>
  <Words>2292</Words>
  <Application>Microsoft Office PowerPoint</Application>
  <PresentationFormat>Širokoúhlá obrazovka</PresentationFormat>
  <Paragraphs>207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Segoe UI</vt:lpstr>
      <vt:lpstr>Wingdings</vt:lpstr>
      <vt:lpstr>Work Sans</vt:lpstr>
      <vt:lpstr>STEM MARK – šablona</vt:lpstr>
      <vt:lpstr>Postoje veřejnosti ke koncesionářským  poplatkům a vnímání veřejnoprávních médií</vt:lpstr>
      <vt:lpstr>Parametry výzkumu</vt:lpstr>
      <vt:lpstr>Summary</vt:lpstr>
      <vt:lpstr>Summary</vt:lpstr>
      <vt:lpstr>Média jako zdroj informací</vt:lpstr>
      <vt:lpstr>Veřejnoprávní média důležitým zdrojem informací</vt:lpstr>
      <vt:lpstr>ČT za důležitý zdroj informací považují častěji lidé nad 45 let</vt:lpstr>
      <vt:lpstr> ČRo považují za důležitější zdroj informací více starší ročníky</vt:lpstr>
      <vt:lpstr>Postoj k veřejnoprávním médiím</vt:lpstr>
      <vt:lpstr>VPM by měla nabízet zpravodajství i sportovní akce</vt:lpstr>
      <vt:lpstr>Největší důvěru vzbuzuje Česká televize a Český rozhlas</vt:lpstr>
      <vt:lpstr>Veřejnoprávní média v čase pandemie</vt:lpstr>
      <vt:lpstr>Nejčastější zdroj informací v čase pandemie</vt:lpstr>
      <vt:lpstr>Vysílání ČT je aktuální, odborné a plní vzdělávací funkci</vt:lpstr>
      <vt:lpstr>Vysílání ČRo je aktuální, rychlé a důvěryhodné</vt:lpstr>
      <vt:lpstr>Koncesionářské poplatky</vt:lpstr>
      <vt:lpstr>Přesnou výši poplatků zná cca pětina populace</vt:lpstr>
      <vt:lpstr>Současná výše poplatků připadá nízká nebo adekvátní čtyřem pětinám poplatníků</vt:lpstr>
      <vt:lpstr>S koncesionářskými poplatky souhlasí 4/5 občanů</vt:lpstr>
      <vt:lpstr>Financování ze státního rozpočtu by znamenalo omezení nezávislosti ČT a ČRo podle 3/5 občanů</vt:lpstr>
      <vt:lpstr>Drobné navýšení poplatků by nemělo žádný dopad na výdaje 3/4 občanů</vt:lpstr>
      <vt:lpstr>Poplatky lidé platit budou, protože chtějí využívat veřejnoprávní média</vt:lpstr>
      <vt:lpstr>Výše poplatků by měla být určována parlamentem</vt:lpstr>
      <vt:lpstr>Segmentace podle postoje k poplatkům </vt:lpstr>
      <vt:lpstr>Segmentace populace ČR  podle vztahu  ke koncesionářským poplatkům</vt:lpstr>
      <vt:lpstr>Segmenty podle sociodemografických kategorií</vt:lpstr>
      <vt:lpstr>Výše televizního poplatku</vt:lpstr>
      <vt:lpstr>Výše rozhlasového poplatku</vt:lpstr>
      <vt:lpstr>Konstrukce segmentace společenských skupin v ČR  ve vztahu ke koncesionářským poplatkům</vt:lpstr>
      <vt:lpstr>Realizátor výzkumu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STEM/MARK</dc:title>
  <dc:creator>STEM/MARK</dc:creator>
  <cp:lastModifiedBy>Týmová Renata</cp:lastModifiedBy>
  <cp:revision>518</cp:revision>
  <dcterms:created xsi:type="dcterms:W3CDTF">2015-09-30T12:19:36Z</dcterms:created>
  <dcterms:modified xsi:type="dcterms:W3CDTF">2020-06-16T14:35:55Z</dcterms:modified>
</cp:coreProperties>
</file>